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slide+xml" PartName="/ppt/slides/slide86.xml"/>
  <Override ContentType="application/vnd.openxmlformats-officedocument.presentationml.slide+xml" PartName="/ppt/slides/slide8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93"/>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Lst>
  <p:sldSz cx="18288000" cy="10287000"/>
  <p:notesSz cx="6858000" cy="9144000"/>
  <p:embeddedFontLst>
    <p:embeddedFont>
      <p:font typeface="Montserrat Bold" charset="1" panose="00000800000000000000"/>
      <p:regular r:id="rId96"/>
    </p:embeddedFont>
    <p:embeddedFont>
      <p:font typeface="Montserrat Medium" charset="1" panose="00000600000000000000"/>
      <p:regular r:id="rId97"/>
    </p:embeddedFont>
    <p:embeddedFont>
      <p:font typeface="Montserrat Semi-Bold" charset="1" panose="00000700000000000000"/>
      <p:regular r:id="rId98"/>
    </p:embeddedFont>
    <p:embeddedFont>
      <p:font typeface="Montserrat" charset="1" panose="00000500000000000000"/>
      <p:regular r:id="rId99"/>
    </p:embeddedFont>
    <p:embeddedFont>
      <p:font typeface="Sigmar One" charset="1" panose="00000500000000000000"/>
      <p:regular r:id="rId100"/>
    </p:embeddedFont>
    <p:embeddedFont>
      <p:font typeface="Montserrat Heavy" charset="1" panose="00000A00000000000000"/>
      <p:regular r:id="rId101"/>
    </p:embeddedFont>
    <p:embeddedFont>
      <p:font typeface="Montserrat Ultra-Bold" charset="1" panose="00000900000000000000"/>
      <p:regular r:id="rId10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00" Target="fonts/font100.fntdata" Type="http://schemas.openxmlformats.org/officeDocument/2006/relationships/font"/><Relationship Id="rId101" Target="fonts/font101.fntdata" Type="http://schemas.openxmlformats.org/officeDocument/2006/relationships/font"/><Relationship Id="rId102" Target="fonts/font102.fntdata" Type="http://schemas.openxmlformats.org/officeDocument/2006/relationships/font"/><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slides/slide71.xml" Type="http://schemas.openxmlformats.org/officeDocument/2006/relationships/slide"/><Relationship Id="rId77" Target="slides/slide72.xml" Type="http://schemas.openxmlformats.org/officeDocument/2006/relationships/slide"/><Relationship Id="rId78" Target="slides/slide73.xml" Type="http://schemas.openxmlformats.org/officeDocument/2006/relationships/slide"/><Relationship Id="rId79" Target="slides/slide74.xml" Type="http://schemas.openxmlformats.org/officeDocument/2006/relationships/slide"/><Relationship Id="rId8" Target="slides/slide3.xml" Type="http://schemas.openxmlformats.org/officeDocument/2006/relationships/slide"/><Relationship Id="rId80" Target="slides/slide75.xml" Type="http://schemas.openxmlformats.org/officeDocument/2006/relationships/slide"/><Relationship Id="rId81" Target="slides/slide76.xml" Type="http://schemas.openxmlformats.org/officeDocument/2006/relationships/slide"/><Relationship Id="rId82" Target="slides/slide77.xml" Type="http://schemas.openxmlformats.org/officeDocument/2006/relationships/slide"/><Relationship Id="rId83" Target="slides/slide78.xml" Type="http://schemas.openxmlformats.org/officeDocument/2006/relationships/slide"/><Relationship Id="rId84" Target="slides/slide79.xml" Type="http://schemas.openxmlformats.org/officeDocument/2006/relationships/slide"/><Relationship Id="rId85" Target="slides/slide80.xml" Type="http://schemas.openxmlformats.org/officeDocument/2006/relationships/slide"/><Relationship Id="rId86" Target="slides/slide81.xml" Type="http://schemas.openxmlformats.org/officeDocument/2006/relationships/slide"/><Relationship Id="rId87" Target="slides/slide82.xml" Type="http://schemas.openxmlformats.org/officeDocument/2006/relationships/slide"/><Relationship Id="rId88" Target="slides/slide83.xml" Type="http://schemas.openxmlformats.org/officeDocument/2006/relationships/slide"/><Relationship Id="rId89" Target="slides/slide84.xml" Type="http://schemas.openxmlformats.org/officeDocument/2006/relationships/slide"/><Relationship Id="rId9" Target="slides/slide4.xml" Type="http://schemas.openxmlformats.org/officeDocument/2006/relationships/slide"/><Relationship Id="rId90" Target="slides/slide85.xml" Type="http://schemas.openxmlformats.org/officeDocument/2006/relationships/slide"/><Relationship Id="rId91" Target="slides/slide86.xml" Type="http://schemas.openxmlformats.org/officeDocument/2006/relationships/slide"/><Relationship Id="rId92" Target="slides/slide87.xml" Type="http://schemas.openxmlformats.org/officeDocument/2006/relationships/slide"/><Relationship Id="rId93" Target="notesMasters/notesMaster1.xml" Type="http://schemas.openxmlformats.org/officeDocument/2006/relationships/notesMaster"/><Relationship Id="rId94" Target="theme/theme2.xml" Type="http://schemas.openxmlformats.org/officeDocument/2006/relationships/theme"/><Relationship Id="rId95" Target="notesSlides/notesSlide1.xml" Type="http://schemas.openxmlformats.org/officeDocument/2006/relationships/notesSlide"/><Relationship Id="rId96" Target="fonts/font96.fntdata" Type="http://schemas.openxmlformats.org/officeDocument/2006/relationships/font"/><Relationship Id="rId97" Target="fonts/font97.fntdata" Type="http://schemas.openxmlformats.org/officeDocument/2006/relationships/font"/><Relationship Id="rId98" Target="fonts/font98.fntdata" Type="http://schemas.openxmlformats.org/officeDocument/2006/relationships/font"/><Relationship Id="rId99" Target="fonts/font9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bjbghhjhjhj</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svg" Type="http://schemas.openxmlformats.org/officeDocument/2006/relationships/image"/><Relationship Id="rId12" Target="../media/image10.png" Type="http://schemas.openxmlformats.org/officeDocument/2006/relationships/image"/><Relationship Id="rId13" Target="../media/image11.svg" Type="http://schemas.openxmlformats.org/officeDocument/2006/relationships/image"/><Relationship Id="rId14" Target="../media/image12.png" Type="http://schemas.openxmlformats.org/officeDocument/2006/relationships/image"/><Relationship Id="rId15" Target="../media/image13.svg" Type="http://schemas.openxmlformats.org/officeDocument/2006/relationships/image"/><Relationship Id="rId16" Target="../media/image14.png" Type="http://schemas.openxmlformats.org/officeDocument/2006/relationships/image"/><Relationship Id="rId17" Target="../media/image15.svg" Type="http://schemas.openxmlformats.org/officeDocument/2006/relationships/image"/><Relationship Id="rId18" Target="../media/image16.png" Type="http://schemas.openxmlformats.org/officeDocument/2006/relationships/image"/><Relationship Id="rId19" Target="../media/image17.svg" Type="http://schemas.openxmlformats.org/officeDocument/2006/relationships/image"/><Relationship Id="rId2" Target="../notesSlides/notesSlide1.xml" Type="http://schemas.openxmlformats.org/officeDocument/2006/relationships/notesSlide"/><Relationship Id="rId20" Target="../media/image18.png" Type="http://schemas.openxmlformats.org/officeDocument/2006/relationships/image"/><Relationship Id="rId21" Target="../media/image19.svg" Type="http://schemas.openxmlformats.org/officeDocument/2006/relationships/image"/><Relationship Id="rId22" Target="../media/image20.png" Type="http://schemas.openxmlformats.org/officeDocument/2006/relationships/image"/><Relationship Id="rId23" Target="../media/image21.svg" Type="http://schemas.openxmlformats.org/officeDocument/2006/relationships/image"/><Relationship Id="rId24" Target="../media/image22.png" Type="http://schemas.openxmlformats.org/officeDocument/2006/relationships/image"/><Relationship Id="rId25" Target="../media/image23.svg" Type="http://schemas.openxmlformats.org/officeDocument/2006/relationships/image"/><Relationship Id="rId26" Target="../media/image24.png" Type="http://schemas.openxmlformats.org/officeDocument/2006/relationships/image"/><Relationship Id="rId27" Target="../media/image25.svg" Type="http://schemas.openxmlformats.org/officeDocument/2006/relationships/image"/><Relationship Id="rId28" Target="../media/image26.png" Type="http://schemas.openxmlformats.org/officeDocument/2006/relationships/image"/><Relationship Id="rId29" Target="../media/image27.svg" Type="http://schemas.openxmlformats.org/officeDocument/2006/relationships/image"/><Relationship Id="rId3" Target="../media/image1.png" Type="http://schemas.openxmlformats.org/officeDocument/2006/relationships/image"/><Relationship Id="rId30" Target="../media/image28.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33.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34.png" Type="http://schemas.openxmlformats.org/officeDocument/2006/relationships/image"/><Relationship Id="rId14" Target="../media/image35.png" Type="http://schemas.openxmlformats.org/officeDocument/2006/relationships/image"/><Relationship Id="rId15" Target="../media/image36.png" Type="http://schemas.openxmlformats.org/officeDocument/2006/relationships/image"/><Relationship Id="rId16" Target="../media/image37.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38.png" Type="http://schemas.openxmlformats.org/officeDocument/2006/relationships/image"/><Relationship Id="rId14" Target="../media/image39.png" Type="http://schemas.openxmlformats.org/officeDocument/2006/relationships/image"/><Relationship Id="rId15" Target="../media/image36.png" Type="http://schemas.openxmlformats.org/officeDocument/2006/relationships/image"/><Relationship Id="rId16" Target="../media/image37.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40.png" Type="http://schemas.openxmlformats.org/officeDocument/2006/relationships/image"/><Relationship Id="rId14" Target="../media/image41.png" Type="http://schemas.openxmlformats.org/officeDocument/2006/relationships/image"/><Relationship Id="rId15" Target="../media/image36.png" Type="http://schemas.openxmlformats.org/officeDocument/2006/relationships/image"/><Relationship Id="rId16" Target="../media/image37.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42.png" Type="http://schemas.openxmlformats.org/officeDocument/2006/relationships/image"/><Relationship Id="rId14" Target="../media/image43.png" Type="http://schemas.openxmlformats.org/officeDocument/2006/relationships/image"/><Relationship Id="rId15" Target="../media/image36.png" Type="http://schemas.openxmlformats.org/officeDocument/2006/relationships/image"/><Relationship Id="rId16" Target="../media/image37.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36.png" Type="http://schemas.openxmlformats.org/officeDocument/2006/relationships/image"/><Relationship Id="rId14" Target="../media/image37.svg" Type="http://schemas.openxmlformats.org/officeDocument/2006/relationships/image"/><Relationship Id="rId15" Target="../media/image44.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45.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46.png" Type="http://schemas.openxmlformats.org/officeDocument/2006/relationships/image"/><Relationship Id="rId14" Target="../media/image47.png" Type="http://schemas.openxmlformats.org/officeDocument/2006/relationships/image"/><Relationship Id="rId15" Target="../media/image48.png" Type="http://schemas.openxmlformats.org/officeDocument/2006/relationships/image"/><Relationship Id="rId16" Target="../media/image36.png" Type="http://schemas.openxmlformats.org/officeDocument/2006/relationships/image"/><Relationship Id="rId17" Target="../media/image37.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49.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svg" Type="http://schemas.openxmlformats.org/officeDocument/2006/relationships/image"/><Relationship Id="rId11" Target="../media/image29.png" Type="http://schemas.openxmlformats.org/officeDocument/2006/relationships/image"/><Relationship Id="rId12" Target="../media/image30.sv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26.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50.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36.png" Type="http://schemas.openxmlformats.org/officeDocument/2006/relationships/image"/><Relationship Id="rId14" Target="../media/image37.svg" Type="http://schemas.openxmlformats.org/officeDocument/2006/relationships/image"/><Relationship Id="rId15" Target="../media/image51.png" Type="http://schemas.openxmlformats.org/officeDocument/2006/relationships/image"/><Relationship Id="rId16" Target="../media/image52.png" Type="http://schemas.openxmlformats.org/officeDocument/2006/relationships/image"/><Relationship Id="rId17" Target="../media/image53.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54.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55.png" Type="http://schemas.openxmlformats.org/officeDocument/2006/relationships/image"/><Relationship Id="rId14" Target="../media/image56.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36.png" Type="http://schemas.openxmlformats.org/officeDocument/2006/relationships/image"/><Relationship Id="rId14" Target="../media/image37.svg" Type="http://schemas.openxmlformats.org/officeDocument/2006/relationships/image"/><Relationship Id="rId15" Target="../media/image57.png" Type="http://schemas.openxmlformats.org/officeDocument/2006/relationships/image"/><Relationship Id="rId16" Target="../media/image58.png" Type="http://schemas.openxmlformats.org/officeDocument/2006/relationships/image"/><Relationship Id="rId17" Target="../media/image59.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60.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36.png" Type="http://schemas.openxmlformats.org/officeDocument/2006/relationships/image"/><Relationship Id="rId14" Target="../media/image37.svg" Type="http://schemas.openxmlformats.org/officeDocument/2006/relationships/image"/><Relationship Id="rId15" Target="../media/image61.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62.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sv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26.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36.png" Type="http://schemas.openxmlformats.org/officeDocument/2006/relationships/image"/><Relationship Id="rId14" Target="../media/image37.svg" Type="http://schemas.openxmlformats.org/officeDocument/2006/relationships/image"/><Relationship Id="rId15" Target="../media/image63.png" Type="http://schemas.openxmlformats.org/officeDocument/2006/relationships/image"/><Relationship Id="rId16" Target="../media/image64.png" Type="http://schemas.openxmlformats.org/officeDocument/2006/relationships/image"/><Relationship Id="rId17" Target="../media/image65.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66.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67.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36.png" Type="http://schemas.openxmlformats.org/officeDocument/2006/relationships/image"/><Relationship Id="rId14" Target="../media/image37.svg" Type="http://schemas.openxmlformats.org/officeDocument/2006/relationships/image"/><Relationship Id="rId15" Target="../media/image68.png" Type="http://schemas.openxmlformats.org/officeDocument/2006/relationships/image"/><Relationship Id="rId16" Target="../media/image69.png" Type="http://schemas.openxmlformats.org/officeDocument/2006/relationships/image"/><Relationship Id="rId17" Target="../media/image70.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71.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72.png" Type="http://schemas.openxmlformats.org/officeDocument/2006/relationships/image"/><Relationship Id="rId14" Target="../media/image73.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36.png" Type="http://schemas.openxmlformats.org/officeDocument/2006/relationships/image"/><Relationship Id="rId14" Target="../media/image37.svg" Type="http://schemas.openxmlformats.org/officeDocument/2006/relationships/image"/><Relationship Id="rId15" Target="../media/image74.png" Type="http://schemas.openxmlformats.org/officeDocument/2006/relationships/image"/><Relationship Id="rId16" Target="../media/image75.png" Type="http://schemas.openxmlformats.org/officeDocument/2006/relationships/image"/><Relationship Id="rId17" Target="../media/image76.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77.pn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36.png" Type="http://schemas.openxmlformats.org/officeDocument/2006/relationships/image"/><Relationship Id="rId14" Target="../media/image37.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8.png" Type="http://schemas.openxmlformats.org/officeDocument/2006/relationships/image"/><Relationship Id="rId4" Target="../media/image79.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0.png" Type="http://schemas.openxmlformats.org/officeDocument/2006/relationships/image"/><Relationship Id="rId4" Target="../media/image81.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2.png" Type="http://schemas.openxmlformats.org/officeDocument/2006/relationships/image"/><Relationship Id="rId3" Target="../media/image83.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2.png" Type="http://schemas.openxmlformats.org/officeDocument/2006/relationships/image"/><Relationship Id="rId3" Target="../media/image84.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5.png" Type="http://schemas.openxmlformats.org/officeDocument/2006/relationships/image"/><Relationship Id="rId4" Target="../media/image86.png" Type="http://schemas.openxmlformats.org/officeDocument/2006/relationships/image"/><Relationship Id="rId5" Target="../media/image87.png" Type="http://schemas.openxmlformats.org/officeDocument/2006/relationships/image"/><Relationship Id="rId6" Target="../media/image88.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36.png" Type="http://schemas.openxmlformats.org/officeDocument/2006/relationships/image"/><Relationship Id="rId14" Target="../media/image37.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2.png" Type="http://schemas.openxmlformats.org/officeDocument/2006/relationships/image"/><Relationship Id="rId12" Target="../media/image23.svg" Type="http://schemas.openxmlformats.org/officeDocument/2006/relationships/image"/><Relationship Id="rId13" Target="../media/image26.png" Type="http://schemas.openxmlformats.org/officeDocument/2006/relationships/image"/><Relationship Id="rId14" Target="../media/image27.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2.png" Type="http://schemas.openxmlformats.org/officeDocument/2006/relationships/image"/><Relationship Id="rId12" Target="../media/image23.svg" Type="http://schemas.openxmlformats.org/officeDocument/2006/relationships/image"/><Relationship Id="rId13" Target="../media/image26.png" Type="http://schemas.openxmlformats.org/officeDocument/2006/relationships/image"/><Relationship Id="rId14" Target="../media/image27.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78.png" Type="http://schemas.openxmlformats.org/officeDocument/2006/relationships/image"/><Relationship Id="rId8" Target="../media/image7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sv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26.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8.png" Type="http://schemas.openxmlformats.org/officeDocument/2006/relationships/image"/><Relationship Id="rId4" Target="../media/image79.sv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9.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7.png" Type="http://schemas.openxmlformats.org/officeDocument/2006/relationships/image"/><Relationship Id="rId4" Target="../media/image88.svg" Type="http://schemas.openxmlformats.org/officeDocument/2006/relationships/image"/><Relationship Id="rId5" Target="../media/image90.pn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1.png" Type="http://schemas.openxmlformats.org/officeDocument/2006/relationships/image"/><Relationship Id="rId4" Target="../media/image92.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8.png" Type="http://schemas.openxmlformats.org/officeDocument/2006/relationships/image"/><Relationship Id="rId12" Target="../media/image19.svg" Type="http://schemas.openxmlformats.org/officeDocument/2006/relationships/image"/><Relationship Id="rId13" Target="../media/image36.png" Type="http://schemas.openxmlformats.org/officeDocument/2006/relationships/image"/><Relationship Id="rId14" Target="../media/image37.svg" Type="http://schemas.openxmlformats.org/officeDocument/2006/relationships/image"/><Relationship Id="rId2" Target="../media/image1.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31.png" Type="http://schemas.openxmlformats.org/officeDocument/2006/relationships/image"/><Relationship Id="rId8" Target="../media/image32.svg" Type="http://schemas.openxmlformats.org/officeDocument/2006/relationships/image"/><Relationship Id="rId9" Target="../media/image12.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3.png" Type="http://schemas.openxmlformats.org/officeDocument/2006/relationships/image"/><Relationship Id="rId4" Target="../media/image94.sv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5.png" Type="http://schemas.openxmlformats.org/officeDocument/2006/relationships/image"/><Relationship Id="rId4" Target="../media/image96.sv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5.png" Type="http://schemas.openxmlformats.org/officeDocument/2006/relationships/image"/><Relationship Id="rId4" Target="../media/image9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5.png" Type="http://schemas.openxmlformats.org/officeDocument/2006/relationships/image"/><Relationship Id="rId4" Target="../media/image96.sv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7.png" Type="http://schemas.openxmlformats.org/officeDocument/2006/relationships/image"/><Relationship Id="rId4" Target="../media/image98.sv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7.png" Type="http://schemas.openxmlformats.org/officeDocument/2006/relationships/image"/><Relationship Id="rId4" Target="../media/image98.svg" Type="http://schemas.openxmlformats.org/officeDocument/2006/relationships/image"/><Relationship Id="rId5" Target="../media/image99.png" Type="http://schemas.openxmlformats.org/officeDocument/2006/relationships/image"/><Relationship Id="rId6" Target="../media/image100.svg" Type="http://schemas.openxmlformats.org/officeDocument/2006/relationships/image"/><Relationship Id="rId7" Target="../media/image101.png" Type="http://schemas.openxmlformats.org/officeDocument/2006/relationships/image"/><Relationship Id="rId8" Target="../media/image102.svg" Type="http://schemas.openxmlformats.org/officeDocument/2006/relationships/image"/></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7.png" Type="http://schemas.openxmlformats.org/officeDocument/2006/relationships/image"/><Relationship Id="rId4" Target="../media/image98.svg" Type="http://schemas.openxmlformats.org/officeDocument/2006/relationships/image"/><Relationship Id="rId5" Target="../media/image103.png" Type="http://schemas.openxmlformats.org/officeDocument/2006/relationships/image"/><Relationship Id="rId6" Target="../media/image104.svg" Type="http://schemas.openxmlformats.org/officeDocument/2006/relationships/image"/><Relationship Id="rId7" Target="../media/image105.png" Type="http://schemas.openxmlformats.org/officeDocument/2006/relationships/image"/><Relationship Id="rId8" Target="../media/image106.sv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7.png" Type="http://schemas.openxmlformats.org/officeDocument/2006/relationships/image"/><Relationship Id="rId4" Target="../media/image98.sv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7.png" Type="http://schemas.openxmlformats.org/officeDocument/2006/relationships/image"/><Relationship Id="rId4" Target="../media/image98.svg" Type="http://schemas.openxmlformats.org/officeDocument/2006/relationships/image"/></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7.png" Type="http://schemas.openxmlformats.org/officeDocument/2006/relationships/image"/><Relationship Id="rId4" Target="../media/image98.svg" Type="http://schemas.openxmlformats.org/officeDocument/2006/relationships/image"/></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7.png" Type="http://schemas.openxmlformats.org/officeDocument/2006/relationships/image"/><Relationship Id="rId4" Target="../media/image108.svg" Type="http://schemas.openxmlformats.org/officeDocument/2006/relationships/image"/></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0.pn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1.png" Type="http://schemas.openxmlformats.org/officeDocument/2006/relationships/image"/></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2.png" Type="http://schemas.openxmlformats.org/officeDocument/2006/relationships/image"/></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8.png" Type="http://schemas.openxmlformats.org/officeDocument/2006/relationships/image"/><Relationship Id="rId12" Target="../media/image19.svg" Type="http://schemas.openxmlformats.org/officeDocument/2006/relationships/image"/><Relationship Id="rId13" Target="../media/image36.png" Type="http://schemas.openxmlformats.org/officeDocument/2006/relationships/image"/><Relationship Id="rId14" Target="../media/image37.svg" Type="http://schemas.openxmlformats.org/officeDocument/2006/relationships/image"/><Relationship Id="rId2" Target="../media/image1.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31.png" Type="http://schemas.openxmlformats.org/officeDocument/2006/relationships/image"/><Relationship Id="rId8" Target="../media/image32.svg" Type="http://schemas.openxmlformats.org/officeDocument/2006/relationships/image"/><Relationship Id="rId9" Target="../media/image12.png" Type="http://schemas.openxmlformats.org/officeDocument/2006/relationships/image"/></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7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svg" Type="http://schemas.openxmlformats.org/officeDocument/2006/relationships/image"/><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26.png" Type="http://schemas.openxmlformats.org/officeDocument/2006/relationships/image"/></Relationships>
</file>

<file path=ppt/slides/_rels/slide8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3.png" Type="http://schemas.openxmlformats.org/officeDocument/2006/relationships/image"/></Relationships>
</file>

<file path=ppt/slides/_rels/slide8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4.png" Type="http://schemas.openxmlformats.org/officeDocument/2006/relationships/image"/></Relationships>
</file>

<file path=ppt/slides/_rels/slide8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_rels/slide8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5.gif" Type="http://schemas.openxmlformats.org/officeDocument/2006/relationships/image"/></Relationships>
</file>

<file path=ppt/slides/_rels/slide8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6.gif" Type="http://schemas.openxmlformats.org/officeDocument/2006/relationships/image"/></Relationships>
</file>

<file path=ppt/slides/_rels/slide8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_rels/slide8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8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12" Target="../media/image12.png" Type="http://schemas.openxmlformats.org/officeDocument/2006/relationships/image"/><Relationship Id="rId13" Target="../media/image13.svg" Type="http://schemas.openxmlformats.org/officeDocument/2006/relationships/image"/><Relationship Id="rId14" Target="../media/image14.png" Type="http://schemas.openxmlformats.org/officeDocument/2006/relationships/image"/><Relationship Id="rId15" Target="../media/image15.svg" Type="http://schemas.openxmlformats.org/officeDocument/2006/relationships/image"/><Relationship Id="rId16" Target="../media/image16.png" Type="http://schemas.openxmlformats.org/officeDocument/2006/relationships/image"/><Relationship Id="rId17" Target="../media/image17.svg" Type="http://schemas.openxmlformats.org/officeDocument/2006/relationships/image"/><Relationship Id="rId18" Target="../media/image18.png" Type="http://schemas.openxmlformats.org/officeDocument/2006/relationships/image"/><Relationship Id="rId19" Target="../media/image19.svg" Type="http://schemas.openxmlformats.org/officeDocument/2006/relationships/image"/><Relationship Id="rId2" Target="../media/image2.png" Type="http://schemas.openxmlformats.org/officeDocument/2006/relationships/image"/><Relationship Id="rId20" Target="../media/image20.png" Type="http://schemas.openxmlformats.org/officeDocument/2006/relationships/image"/><Relationship Id="rId21" Target="../media/image21.svg" Type="http://schemas.openxmlformats.org/officeDocument/2006/relationships/image"/><Relationship Id="rId22" Target="../media/image22.png" Type="http://schemas.openxmlformats.org/officeDocument/2006/relationships/image"/><Relationship Id="rId23" Target="../media/image23.svg" Type="http://schemas.openxmlformats.org/officeDocument/2006/relationships/image"/><Relationship Id="rId24" Target="../media/image24.png" Type="http://schemas.openxmlformats.org/officeDocument/2006/relationships/image"/><Relationship Id="rId25" Target="../media/image25.svg" Type="http://schemas.openxmlformats.org/officeDocument/2006/relationships/image"/><Relationship Id="rId26" Target="../media/image26.png" Type="http://schemas.openxmlformats.org/officeDocument/2006/relationships/image"/><Relationship Id="rId27" Target="../media/image27.sv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3"/>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001549" y="9911476"/>
            <a:ext cx="3059829" cy="751049"/>
          </a:xfrm>
          <a:custGeom>
            <a:avLst/>
            <a:gdLst/>
            <a:ahLst/>
            <a:cxnLst/>
            <a:rect r="r" b="b" t="t" l="l"/>
            <a:pathLst>
              <a:path h="751049" w="3059829">
                <a:moveTo>
                  <a:pt x="0" y="0"/>
                </a:moveTo>
                <a:lnTo>
                  <a:pt x="3059829" y="0"/>
                </a:lnTo>
                <a:lnTo>
                  <a:pt x="3059829" y="751048"/>
                </a:lnTo>
                <a:lnTo>
                  <a:pt x="0" y="7510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5480846" y="8880805"/>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7" id="7"/>
          <p:cNvSpPr/>
          <p:nvPr/>
        </p:nvSpPr>
        <p:spPr>
          <a:xfrm flipH="false" flipV="false" rot="0">
            <a:off x="13489579" y="-2842286"/>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8" id="8"/>
          <p:cNvSpPr/>
          <p:nvPr/>
        </p:nvSpPr>
        <p:spPr>
          <a:xfrm flipH="false" flipV="false" rot="0">
            <a:off x="10469467" y="9472276"/>
            <a:ext cx="4076270" cy="2863579"/>
          </a:xfrm>
          <a:custGeom>
            <a:avLst/>
            <a:gdLst/>
            <a:ahLst/>
            <a:cxnLst/>
            <a:rect r="r" b="b" t="t" l="l"/>
            <a:pathLst>
              <a:path h="2863579" w="4076270">
                <a:moveTo>
                  <a:pt x="0" y="0"/>
                </a:moveTo>
                <a:lnTo>
                  <a:pt x="4076269" y="0"/>
                </a:lnTo>
                <a:lnTo>
                  <a:pt x="4076269" y="2863579"/>
                </a:lnTo>
                <a:lnTo>
                  <a:pt x="0" y="286357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9" id="9"/>
          <p:cNvSpPr/>
          <p:nvPr/>
        </p:nvSpPr>
        <p:spPr>
          <a:xfrm flipH="false" flipV="false" rot="0">
            <a:off x="7722937" y="-3130030"/>
            <a:ext cx="5493058" cy="4114800"/>
          </a:xfrm>
          <a:custGeom>
            <a:avLst/>
            <a:gdLst/>
            <a:ahLst/>
            <a:cxnLst/>
            <a:rect r="r" b="b" t="t" l="l"/>
            <a:pathLst>
              <a:path h="4114800" w="5493058">
                <a:moveTo>
                  <a:pt x="0" y="0"/>
                </a:moveTo>
                <a:lnTo>
                  <a:pt x="5493059" y="0"/>
                </a:lnTo>
                <a:lnTo>
                  <a:pt x="5493059"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a:ln cap="sq">
            <a:noFill/>
            <a:prstDash val="solid"/>
            <a:miter/>
          </a:ln>
        </p:spPr>
      </p:sp>
      <p:sp>
        <p:nvSpPr>
          <p:cNvPr name="Freeform 11" id="11"/>
          <p:cNvSpPr/>
          <p:nvPr/>
        </p:nvSpPr>
        <p:spPr>
          <a:xfrm flipH="false" flipV="false" rot="0">
            <a:off x="6001549" y="-1612926"/>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a:ln cap="sq">
            <a:noFill/>
            <a:prstDash val="solid"/>
            <a:miter/>
          </a:ln>
        </p:spPr>
      </p:sp>
      <p:sp>
        <p:nvSpPr>
          <p:cNvPr name="Freeform 12" id="12"/>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a:ln cap="sq">
            <a:noFill/>
            <a:prstDash val="solid"/>
            <a:miter/>
          </a:ln>
        </p:spPr>
      </p:sp>
      <p:sp>
        <p:nvSpPr>
          <p:cNvPr name="Freeform 13" id="13"/>
          <p:cNvSpPr/>
          <p:nvPr/>
        </p:nvSpPr>
        <p:spPr>
          <a:xfrm flipH="false" flipV="false" rot="0">
            <a:off x="2244461" y="949682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a:ln cap="sq">
            <a:noFill/>
            <a:prstDash val="solid"/>
            <a:miter/>
          </a:ln>
        </p:spPr>
      </p:sp>
      <p:sp>
        <p:nvSpPr>
          <p:cNvPr name="Freeform 14" id="14"/>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a:ln cap="sq">
            <a:noFill/>
            <a:prstDash val="solid"/>
            <a:miter/>
          </a:ln>
        </p:spPr>
      </p:sp>
      <p:sp>
        <p:nvSpPr>
          <p:cNvPr name="Freeform 15" id="15"/>
          <p:cNvSpPr/>
          <p:nvPr/>
        </p:nvSpPr>
        <p:spPr>
          <a:xfrm flipH="false" flipV="false" rot="0">
            <a:off x="16816446" y="-153275"/>
            <a:ext cx="3104522" cy="3342688"/>
          </a:xfrm>
          <a:custGeom>
            <a:avLst/>
            <a:gdLst/>
            <a:ahLst/>
            <a:cxnLst/>
            <a:rect r="r" b="b" t="t" l="l"/>
            <a:pathLst>
              <a:path h="3342688" w="3104522">
                <a:moveTo>
                  <a:pt x="0" y="0"/>
                </a:moveTo>
                <a:lnTo>
                  <a:pt x="3104521" y="0"/>
                </a:lnTo>
                <a:lnTo>
                  <a:pt x="3104521" y="3342688"/>
                </a:lnTo>
                <a:lnTo>
                  <a:pt x="0" y="3342688"/>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a:ln cap="sq">
            <a:noFill/>
            <a:prstDash val="solid"/>
            <a:miter/>
          </a:ln>
        </p:spPr>
      </p:sp>
      <p:sp>
        <p:nvSpPr>
          <p:cNvPr name="TextBox 16" id="16"/>
          <p:cNvSpPr txBox="true"/>
          <p:nvPr/>
        </p:nvSpPr>
        <p:spPr>
          <a:xfrm rot="0">
            <a:off x="2110811" y="2941167"/>
            <a:ext cx="14066379" cy="4094049"/>
          </a:xfrm>
          <a:prstGeom prst="rect">
            <a:avLst/>
          </a:prstGeom>
        </p:spPr>
        <p:txBody>
          <a:bodyPr anchor="t" rtlCol="false" tIns="0" lIns="0" bIns="0" rIns="0">
            <a:spAutoFit/>
          </a:bodyPr>
          <a:lstStyle/>
          <a:p>
            <a:pPr algn="ctr">
              <a:lnSpc>
                <a:spcPts val="10526"/>
              </a:lnSpc>
            </a:pPr>
            <a:r>
              <a:rPr lang="en-US" b="true" sz="11198" spc="212">
                <a:solidFill>
                  <a:srgbClr val="032649"/>
                </a:solidFill>
                <a:latin typeface="Montserrat Bold"/>
                <a:ea typeface="Montserrat Bold"/>
                <a:cs typeface="Montserrat Bold"/>
                <a:sym typeface="Montserrat Bold"/>
              </a:rPr>
              <a:t>Intrusion Detection System (IDS)</a:t>
            </a:r>
          </a:p>
        </p:txBody>
      </p:sp>
      <p:sp>
        <p:nvSpPr>
          <p:cNvPr name="Freeform 17" id="17"/>
          <p:cNvSpPr/>
          <p:nvPr/>
        </p:nvSpPr>
        <p:spPr>
          <a:xfrm flipH="false" flipV="false" rot="0">
            <a:off x="4737926" y="2576219"/>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0">
            <a:off x="996044" y="290173"/>
            <a:ext cx="5005505" cy="1389193"/>
          </a:xfrm>
          <a:custGeom>
            <a:avLst/>
            <a:gdLst/>
            <a:ahLst/>
            <a:cxnLst/>
            <a:rect r="r" b="b" t="t" l="l"/>
            <a:pathLst>
              <a:path h="1389193" w="5005505">
                <a:moveTo>
                  <a:pt x="0" y="0"/>
                </a:moveTo>
                <a:lnTo>
                  <a:pt x="5005505" y="0"/>
                </a:lnTo>
                <a:lnTo>
                  <a:pt x="5005505" y="1389194"/>
                </a:lnTo>
                <a:lnTo>
                  <a:pt x="0" y="1389194"/>
                </a:lnTo>
                <a:lnTo>
                  <a:pt x="0" y="0"/>
                </a:lnTo>
                <a:close/>
              </a:path>
            </a:pathLst>
          </a:custGeom>
          <a:blipFill>
            <a:blip r:embed="rId30"/>
            <a:stretch>
              <a:fillRect l="0" t="0" r="0" b="0"/>
            </a:stretch>
          </a:blipFill>
        </p:spPr>
      </p:sp>
      <p:sp>
        <p:nvSpPr>
          <p:cNvPr name="TextBox 19" id="19"/>
          <p:cNvSpPr txBox="true"/>
          <p:nvPr/>
        </p:nvSpPr>
        <p:spPr>
          <a:xfrm rot="0">
            <a:off x="4831481" y="7301916"/>
            <a:ext cx="8459795" cy="1875084"/>
          </a:xfrm>
          <a:prstGeom prst="rect">
            <a:avLst/>
          </a:prstGeom>
        </p:spPr>
        <p:txBody>
          <a:bodyPr anchor="t" rtlCol="false" tIns="0" lIns="0" bIns="0" rIns="0">
            <a:spAutoFit/>
          </a:bodyPr>
          <a:lstStyle/>
          <a:p>
            <a:pPr algn="ctr">
              <a:lnSpc>
                <a:spcPts val="4968"/>
              </a:lnSpc>
            </a:pPr>
            <a:r>
              <a:rPr lang="en-US" b="true" sz="3881" spc="-77">
                <a:solidFill>
                  <a:srgbClr val="000000"/>
                </a:solidFill>
                <a:latin typeface="Montserrat Medium"/>
                <a:ea typeface="Montserrat Medium"/>
                <a:cs typeface="Montserrat Medium"/>
                <a:sym typeface="Montserrat Medium"/>
              </a:rPr>
              <a:t>GVHD: Th.S Nguyễn Hồ Duy Trí</a:t>
            </a:r>
          </a:p>
          <a:p>
            <a:pPr algn="ctr">
              <a:lnSpc>
                <a:spcPts val="4968"/>
              </a:lnSpc>
            </a:pPr>
            <a:r>
              <a:rPr lang="en-US" b="true" sz="3881" spc="-77">
                <a:solidFill>
                  <a:srgbClr val="000000"/>
                </a:solidFill>
                <a:latin typeface="Montserrat Medium"/>
                <a:ea typeface="Montserrat Medium"/>
                <a:cs typeface="Montserrat Medium"/>
                <a:sym typeface="Montserrat Medium"/>
              </a:rPr>
              <a:t>Lớp: IS254.P11</a:t>
            </a:r>
          </a:p>
          <a:p>
            <a:pPr algn="ctr">
              <a:lnSpc>
                <a:spcPts val="4968"/>
              </a:lnSpc>
            </a:pPr>
            <a:r>
              <a:rPr lang="en-US" b="true" sz="3881" spc="-77">
                <a:solidFill>
                  <a:srgbClr val="000000"/>
                </a:solidFill>
                <a:latin typeface="Montserrat Medium"/>
                <a:ea typeface="Montserrat Medium"/>
                <a:cs typeface="Montserrat Medium"/>
                <a:sym typeface="Montserrat Medium"/>
              </a:rPr>
              <a:t>Nhóm: 10</a:t>
            </a:r>
          </a:p>
        </p:txBody>
      </p:sp>
      <p:sp>
        <p:nvSpPr>
          <p:cNvPr name="TextBox 20" id="20"/>
          <p:cNvSpPr txBox="true"/>
          <p:nvPr/>
        </p:nvSpPr>
        <p:spPr>
          <a:xfrm rot="0">
            <a:off x="6325766" y="2001334"/>
            <a:ext cx="5636467" cy="895975"/>
          </a:xfrm>
          <a:prstGeom prst="rect">
            <a:avLst/>
          </a:prstGeom>
        </p:spPr>
        <p:txBody>
          <a:bodyPr anchor="t" rtlCol="false" tIns="0" lIns="0" bIns="0" rIns="0">
            <a:spAutoFit/>
          </a:bodyPr>
          <a:lstStyle/>
          <a:p>
            <a:pPr algn="ctr">
              <a:lnSpc>
                <a:spcPts val="5143"/>
              </a:lnSpc>
            </a:pPr>
            <a:r>
              <a:rPr lang="en-US" b="true" sz="5143" spc="-102">
                <a:solidFill>
                  <a:srgbClr val="032649"/>
                </a:solidFill>
                <a:latin typeface="Montserrat Semi-Bold"/>
                <a:ea typeface="Montserrat Semi-Bold"/>
                <a:cs typeface="Montserrat Semi-Bold"/>
                <a:sym typeface="Montserrat Semi-Bold"/>
              </a:rPr>
              <a:t>BÁO CÁO ĐỒ ÁN</a:t>
            </a:r>
          </a:p>
        </p:txBody>
      </p:sp>
      <p:sp>
        <p:nvSpPr>
          <p:cNvPr name="TextBox 21" id="21"/>
          <p:cNvSpPr txBox="true"/>
          <p:nvPr/>
        </p:nvSpPr>
        <p:spPr>
          <a:xfrm rot="0">
            <a:off x="17017919" y="9201150"/>
            <a:ext cx="646509"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01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1028700" y="1967387"/>
            <a:ext cx="16230600" cy="1031621"/>
          </a:xfrm>
          <a:prstGeom prst="rect">
            <a:avLst/>
          </a:prstGeom>
        </p:spPr>
        <p:txBody>
          <a:bodyPr anchor="t" rtlCol="false" tIns="0" lIns="0" bIns="0" rIns="0">
            <a:spAutoFit/>
          </a:bodyPr>
          <a:lstStyle/>
          <a:p>
            <a:pPr algn="l">
              <a:lnSpc>
                <a:spcPts val="4192"/>
              </a:lnSpc>
              <a:spcBef>
                <a:spcPct val="0"/>
              </a:spcBef>
            </a:pPr>
            <a:r>
              <a:rPr lang="en-US" sz="3200">
                <a:solidFill>
                  <a:srgbClr val="000000"/>
                </a:solidFill>
                <a:latin typeface="Montserrat"/>
                <a:ea typeface="Montserrat"/>
                <a:cs typeface="Montserrat"/>
                <a:sym typeface="Montserrat"/>
              </a:rPr>
              <a:t>Để đảm bảo rằng những sở thích này có thể được mô hình hóa, chúng phải tuân theo một số nguyên tắc hợp lý</a:t>
            </a:r>
          </a:p>
        </p:txBody>
      </p:sp>
      <p:sp>
        <p:nvSpPr>
          <p:cNvPr name="TextBox 9" id="9"/>
          <p:cNvSpPr txBox="true"/>
          <p:nvPr/>
        </p:nvSpPr>
        <p:spPr>
          <a:xfrm rot="0">
            <a:off x="1028700" y="3346230"/>
            <a:ext cx="16230600" cy="1555496"/>
          </a:xfrm>
          <a:prstGeom prst="rect">
            <a:avLst/>
          </a:prstGeom>
        </p:spPr>
        <p:txBody>
          <a:bodyPr anchor="t" rtlCol="false" tIns="0" lIns="0" bIns="0" rIns="0">
            <a:spAutoFit/>
          </a:bodyPr>
          <a:lstStyle/>
          <a:p>
            <a:pPr algn="l" marL="690881" indent="-345440" lvl="1">
              <a:lnSpc>
                <a:spcPts val="4192"/>
              </a:lnSpc>
              <a:buFont typeface="Arial"/>
              <a:buChar char="•"/>
            </a:pPr>
            <a:r>
              <a:rPr lang="en-US" b="true" sz="3200">
                <a:solidFill>
                  <a:srgbClr val="000000"/>
                </a:solidFill>
                <a:latin typeface="Montserrat Bold"/>
                <a:ea typeface="Montserrat Bold"/>
                <a:cs typeface="Montserrat Bold"/>
                <a:sym typeface="Montserrat Bold"/>
              </a:rPr>
              <a:t>Hoàn chỉnh (Completeness): </a:t>
            </a:r>
            <a:r>
              <a:rPr lang="en-US" sz="3200">
                <a:solidFill>
                  <a:srgbClr val="000000"/>
                </a:solidFill>
                <a:latin typeface="Montserrat"/>
                <a:ea typeface="Montserrat"/>
                <a:cs typeface="Montserrat"/>
                <a:sym typeface="Montserrat"/>
              </a:rPr>
              <a:t>Chỉ có một trong ba mối quan hệ sau đây là đúng: A ≻ B, B ≻ A, hoặc A∼B.</a:t>
            </a:r>
          </a:p>
          <a:p>
            <a:pPr algn="l">
              <a:lnSpc>
                <a:spcPts val="4192"/>
              </a:lnSpc>
            </a:pPr>
            <a:r>
              <a:rPr lang="en-US" sz="3200">
                <a:solidFill>
                  <a:srgbClr val="000000"/>
                </a:solidFill>
                <a:latin typeface="Montserrat"/>
                <a:ea typeface="Montserrat"/>
                <a:cs typeface="Montserrat"/>
                <a:sym typeface="Montserrat"/>
              </a:rPr>
              <a:t>Ví dụ minh hoạ:</a:t>
            </a:r>
          </a:p>
        </p:txBody>
      </p:sp>
      <p:sp>
        <p:nvSpPr>
          <p:cNvPr name="Freeform 10" id="10"/>
          <p:cNvSpPr/>
          <p:nvPr/>
        </p:nvSpPr>
        <p:spPr>
          <a:xfrm flipH="false" flipV="false" rot="0">
            <a:off x="5282451" y="5485567"/>
            <a:ext cx="7723097" cy="3188892"/>
          </a:xfrm>
          <a:custGeom>
            <a:avLst/>
            <a:gdLst/>
            <a:ahLst/>
            <a:cxnLst/>
            <a:rect r="r" b="b" t="t" l="l"/>
            <a:pathLst>
              <a:path h="3188892" w="7723097">
                <a:moveTo>
                  <a:pt x="0" y="0"/>
                </a:moveTo>
                <a:lnTo>
                  <a:pt x="7723098" y="0"/>
                </a:lnTo>
                <a:lnTo>
                  <a:pt x="7723098" y="3188892"/>
                </a:lnTo>
                <a:lnTo>
                  <a:pt x="0" y="3188892"/>
                </a:lnTo>
                <a:lnTo>
                  <a:pt x="0" y="0"/>
                </a:lnTo>
                <a:close/>
              </a:path>
            </a:pathLst>
          </a:custGeom>
          <a:blipFill>
            <a:blip r:embed="rId13"/>
            <a:stretch>
              <a:fillRect l="0" t="0" r="0" b="0"/>
            </a:stretch>
          </a:blipFill>
        </p:spPr>
      </p:sp>
      <p:sp>
        <p:nvSpPr>
          <p:cNvPr name="TextBox 11" id="11"/>
          <p:cNvSpPr txBox="true"/>
          <p:nvPr/>
        </p:nvSpPr>
        <p:spPr>
          <a:xfrm rot="0">
            <a:off x="17017919" y="9201150"/>
            <a:ext cx="646509"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28700" y="1712875"/>
            <a:ext cx="11237823" cy="4163758"/>
          </a:xfrm>
          <a:custGeom>
            <a:avLst/>
            <a:gdLst/>
            <a:ahLst/>
            <a:cxnLst/>
            <a:rect r="r" b="b" t="t" l="l"/>
            <a:pathLst>
              <a:path h="4163758" w="11237823">
                <a:moveTo>
                  <a:pt x="0" y="0"/>
                </a:moveTo>
                <a:lnTo>
                  <a:pt x="11237823" y="0"/>
                </a:lnTo>
                <a:lnTo>
                  <a:pt x="11237823" y="4163757"/>
                </a:lnTo>
                <a:lnTo>
                  <a:pt x="0" y="4163757"/>
                </a:lnTo>
                <a:lnTo>
                  <a:pt x="0" y="0"/>
                </a:lnTo>
                <a:close/>
              </a:path>
            </a:pathLst>
          </a:custGeom>
          <a:blipFill>
            <a:blip r:embed="rId13"/>
            <a:stretch>
              <a:fillRect l="0" t="0" r="0" b="0"/>
            </a:stretch>
          </a:blipFill>
        </p:spPr>
      </p:sp>
      <p:sp>
        <p:nvSpPr>
          <p:cNvPr name="Freeform 9" id="9"/>
          <p:cNvSpPr/>
          <p:nvPr/>
        </p:nvSpPr>
        <p:spPr>
          <a:xfrm flipH="false" flipV="false" rot="0">
            <a:off x="1077999" y="5876632"/>
            <a:ext cx="6295586" cy="3358583"/>
          </a:xfrm>
          <a:custGeom>
            <a:avLst/>
            <a:gdLst/>
            <a:ahLst/>
            <a:cxnLst/>
            <a:rect r="r" b="b" t="t" l="l"/>
            <a:pathLst>
              <a:path h="3358583" w="6295586">
                <a:moveTo>
                  <a:pt x="0" y="0"/>
                </a:moveTo>
                <a:lnTo>
                  <a:pt x="6295586" y="0"/>
                </a:lnTo>
                <a:lnTo>
                  <a:pt x="6295586" y="3358583"/>
                </a:lnTo>
                <a:lnTo>
                  <a:pt x="0" y="3358583"/>
                </a:lnTo>
                <a:lnTo>
                  <a:pt x="0" y="0"/>
                </a:lnTo>
                <a:close/>
              </a:path>
            </a:pathLst>
          </a:custGeom>
          <a:blipFill>
            <a:blip r:embed="rId14"/>
            <a:stretch>
              <a:fillRect l="0" t="0" r="0" b="0"/>
            </a:stretch>
          </a:blipFill>
        </p:spPr>
      </p:sp>
      <p:sp>
        <p:nvSpPr>
          <p:cNvPr name="TextBox 10" id="10"/>
          <p:cNvSpPr txBox="true"/>
          <p:nvPr/>
        </p:nvSpPr>
        <p:spPr>
          <a:xfrm rot="0">
            <a:off x="9333470" y="6735934"/>
            <a:ext cx="7925830" cy="1615440"/>
          </a:xfrm>
          <a:prstGeom prst="rect">
            <a:avLst/>
          </a:prstGeom>
        </p:spPr>
        <p:txBody>
          <a:bodyPr anchor="t" rtlCol="false" tIns="0" lIns="0" bIns="0" rIns="0">
            <a:spAutoFit/>
          </a:bodyPr>
          <a:lstStyle/>
          <a:p>
            <a:pPr algn="l">
              <a:lnSpc>
                <a:spcPts val="4320"/>
              </a:lnSpc>
              <a:spcBef>
                <a:spcPct val="0"/>
              </a:spcBef>
            </a:pPr>
            <a:r>
              <a:rPr lang="en-US" b="true" sz="3200" spc="192">
                <a:solidFill>
                  <a:srgbClr val="000000"/>
                </a:solidFill>
                <a:latin typeface="Montserrat Medium"/>
                <a:ea typeface="Montserrat Medium"/>
                <a:cs typeface="Montserrat Medium"/>
                <a:sym typeface="Montserrat Medium"/>
              </a:rPr>
              <a:t>Nếu không có tính hoàn chỉnh, sẽ không thể xây dựng được một mô hình nhất quán</a:t>
            </a:r>
          </a:p>
        </p:txBody>
      </p:sp>
      <p:sp>
        <p:nvSpPr>
          <p:cNvPr name="Freeform 11" id="11"/>
          <p:cNvSpPr/>
          <p:nvPr/>
        </p:nvSpPr>
        <p:spPr>
          <a:xfrm flipH="false" flipV="false" rot="0">
            <a:off x="7524519" y="7054374"/>
            <a:ext cx="1658017" cy="501550"/>
          </a:xfrm>
          <a:custGeom>
            <a:avLst/>
            <a:gdLst/>
            <a:ahLst/>
            <a:cxnLst/>
            <a:rect r="r" b="b" t="t" l="l"/>
            <a:pathLst>
              <a:path h="501550" w="1658017">
                <a:moveTo>
                  <a:pt x="0" y="0"/>
                </a:moveTo>
                <a:lnTo>
                  <a:pt x="1658017" y="0"/>
                </a:lnTo>
                <a:lnTo>
                  <a:pt x="1658017" y="501550"/>
                </a:lnTo>
                <a:lnTo>
                  <a:pt x="0" y="50155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2" id="12"/>
          <p:cNvSpPr txBox="true"/>
          <p:nvPr/>
        </p:nvSpPr>
        <p:spPr>
          <a:xfrm rot="0">
            <a:off x="17100846" y="9201150"/>
            <a:ext cx="480655"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28700" y="3310662"/>
            <a:ext cx="16230600" cy="2515743"/>
          </a:xfrm>
          <a:custGeom>
            <a:avLst/>
            <a:gdLst/>
            <a:ahLst/>
            <a:cxnLst/>
            <a:rect r="r" b="b" t="t" l="l"/>
            <a:pathLst>
              <a:path h="2515743" w="16230600">
                <a:moveTo>
                  <a:pt x="0" y="0"/>
                </a:moveTo>
                <a:lnTo>
                  <a:pt x="16230600" y="0"/>
                </a:lnTo>
                <a:lnTo>
                  <a:pt x="16230600" y="2515743"/>
                </a:lnTo>
                <a:lnTo>
                  <a:pt x="0" y="2515743"/>
                </a:lnTo>
                <a:lnTo>
                  <a:pt x="0" y="0"/>
                </a:lnTo>
                <a:close/>
              </a:path>
            </a:pathLst>
          </a:custGeom>
          <a:blipFill>
            <a:blip r:embed="rId13"/>
            <a:stretch>
              <a:fillRect l="0" t="0" r="0" b="0"/>
            </a:stretch>
          </a:blipFill>
        </p:spPr>
      </p:sp>
      <p:sp>
        <p:nvSpPr>
          <p:cNvPr name="Freeform 9" id="9"/>
          <p:cNvSpPr/>
          <p:nvPr/>
        </p:nvSpPr>
        <p:spPr>
          <a:xfrm flipH="false" flipV="false" rot="0">
            <a:off x="1028700" y="6324980"/>
            <a:ext cx="8115300" cy="2860891"/>
          </a:xfrm>
          <a:custGeom>
            <a:avLst/>
            <a:gdLst/>
            <a:ahLst/>
            <a:cxnLst/>
            <a:rect r="r" b="b" t="t" l="l"/>
            <a:pathLst>
              <a:path h="2860891" w="8115300">
                <a:moveTo>
                  <a:pt x="0" y="0"/>
                </a:moveTo>
                <a:lnTo>
                  <a:pt x="8115300" y="0"/>
                </a:lnTo>
                <a:lnTo>
                  <a:pt x="8115300" y="2860891"/>
                </a:lnTo>
                <a:lnTo>
                  <a:pt x="0" y="2860891"/>
                </a:lnTo>
                <a:lnTo>
                  <a:pt x="0" y="0"/>
                </a:lnTo>
                <a:close/>
              </a:path>
            </a:pathLst>
          </a:custGeom>
          <a:blipFill>
            <a:blip r:embed="rId14"/>
            <a:stretch>
              <a:fillRect l="0" t="0" r="0" b="0"/>
            </a:stretch>
          </a:blipFill>
        </p:spPr>
      </p:sp>
      <p:sp>
        <p:nvSpPr>
          <p:cNvPr name="TextBox 10" id="10"/>
          <p:cNvSpPr txBox="true"/>
          <p:nvPr/>
        </p:nvSpPr>
        <p:spPr>
          <a:xfrm rot="0">
            <a:off x="1028700" y="1967387"/>
            <a:ext cx="16230600" cy="1031621"/>
          </a:xfrm>
          <a:prstGeom prst="rect">
            <a:avLst/>
          </a:prstGeom>
        </p:spPr>
        <p:txBody>
          <a:bodyPr anchor="t" rtlCol="false" tIns="0" lIns="0" bIns="0" rIns="0">
            <a:spAutoFit/>
          </a:bodyPr>
          <a:lstStyle/>
          <a:p>
            <a:pPr algn="l" marL="690881" indent="-345440" lvl="1">
              <a:lnSpc>
                <a:spcPts val="4192"/>
              </a:lnSpc>
              <a:buFont typeface="Arial"/>
              <a:buChar char="•"/>
            </a:pPr>
            <a:r>
              <a:rPr lang="en-US" b="true" sz="3200">
                <a:solidFill>
                  <a:srgbClr val="000000"/>
                </a:solidFill>
                <a:latin typeface="Montserrat Bold"/>
                <a:ea typeface="Montserrat Bold"/>
                <a:cs typeface="Montserrat Bold"/>
                <a:sym typeface="Montserrat Bold"/>
              </a:rPr>
              <a:t>Tính bắc cầu (Transitivity): </a:t>
            </a:r>
            <a:r>
              <a:rPr lang="en-US" sz="3200">
                <a:solidFill>
                  <a:srgbClr val="000000"/>
                </a:solidFill>
                <a:latin typeface="Montserrat"/>
                <a:ea typeface="Montserrat"/>
                <a:cs typeface="Montserrat"/>
                <a:sym typeface="Montserrat"/>
              </a:rPr>
              <a:t>Nếu A ⪰ B và B ⪰ C, thì A ⪰ C.</a:t>
            </a:r>
          </a:p>
          <a:p>
            <a:pPr algn="l">
              <a:lnSpc>
                <a:spcPts val="4192"/>
              </a:lnSpc>
            </a:pPr>
            <a:r>
              <a:rPr lang="en-US" sz="3200">
                <a:solidFill>
                  <a:srgbClr val="000000"/>
                </a:solidFill>
                <a:latin typeface="Montserrat"/>
                <a:ea typeface="Montserrat"/>
                <a:cs typeface="Montserrat"/>
                <a:sym typeface="Montserrat"/>
              </a:rPr>
              <a:t>Ví dụ minh hoạ:</a:t>
            </a:r>
          </a:p>
        </p:txBody>
      </p:sp>
      <p:sp>
        <p:nvSpPr>
          <p:cNvPr name="TextBox 11" id="11"/>
          <p:cNvSpPr txBox="true"/>
          <p:nvPr/>
        </p:nvSpPr>
        <p:spPr>
          <a:xfrm rot="0">
            <a:off x="11366287" y="6488379"/>
            <a:ext cx="5893013" cy="2079371"/>
          </a:xfrm>
          <a:prstGeom prst="rect">
            <a:avLst/>
          </a:prstGeom>
        </p:spPr>
        <p:txBody>
          <a:bodyPr anchor="t" rtlCol="false" tIns="0" lIns="0" bIns="0" rIns="0">
            <a:spAutoFit/>
          </a:bodyPr>
          <a:lstStyle/>
          <a:p>
            <a:pPr algn="ctr">
              <a:lnSpc>
                <a:spcPts val="4192"/>
              </a:lnSpc>
              <a:spcBef>
                <a:spcPct val="0"/>
              </a:spcBef>
            </a:pPr>
            <a:r>
              <a:rPr lang="en-US" sz="3200">
                <a:solidFill>
                  <a:srgbClr val="000000"/>
                </a:solidFill>
                <a:latin typeface="Montserrat"/>
                <a:ea typeface="Montserrat"/>
                <a:cs typeface="Montserrat"/>
                <a:sym typeface="Montserrat"/>
              </a:rPr>
              <a:t>Tính bắc cầu đảm bảo rằng các sở thích không bị mâu thuẫn, một điều kiện quan trọng để xây dựng </a:t>
            </a:r>
          </a:p>
        </p:txBody>
      </p:sp>
      <p:sp>
        <p:nvSpPr>
          <p:cNvPr name="Freeform 12" id="12"/>
          <p:cNvSpPr/>
          <p:nvPr/>
        </p:nvSpPr>
        <p:spPr>
          <a:xfrm flipH="false" flipV="false" rot="0">
            <a:off x="9524118" y="7291577"/>
            <a:ext cx="1658017" cy="501550"/>
          </a:xfrm>
          <a:custGeom>
            <a:avLst/>
            <a:gdLst/>
            <a:ahLst/>
            <a:cxnLst/>
            <a:rect r="r" b="b" t="t" l="l"/>
            <a:pathLst>
              <a:path h="501550" w="1658017">
                <a:moveTo>
                  <a:pt x="0" y="0"/>
                </a:moveTo>
                <a:lnTo>
                  <a:pt x="1658017" y="0"/>
                </a:lnTo>
                <a:lnTo>
                  <a:pt x="1658017" y="501550"/>
                </a:lnTo>
                <a:lnTo>
                  <a:pt x="0" y="50155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3" id="13"/>
          <p:cNvSpPr txBox="true"/>
          <p:nvPr/>
        </p:nvSpPr>
        <p:spPr>
          <a:xfrm rot="0">
            <a:off x="17043875" y="9201150"/>
            <a:ext cx="594598"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28700" y="3816744"/>
            <a:ext cx="14058341" cy="2653512"/>
          </a:xfrm>
          <a:custGeom>
            <a:avLst/>
            <a:gdLst/>
            <a:ahLst/>
            <a:cxnLst/>
            <a:rect r="r" b="b" t="t" l="l"/>
            <a:pathLst>
              <a:path h="2653512" w="14058341">
                <a:moveTo>
                  <a:pt x="0" y="0"/>
                </a:moveTo>
                <a:lnTo>
                  <a:pt x="14058341" y="0"/>
                </a:lnTo>
                <a:lnTo>
                  <a:pt x="14058341" y="2653512"/>
                </a:lnTo>
                <a:lnTo>
                  <a:pt x="0" y="2653512"/>
                </a:lnTo>
                <a:lnTo>
                  <a:pt x="0" y="0"/>
                </a:lnTo>
                <a:close/>
              </a:path>
            </a:pathLst>
          </a:custGeom>
          <a:blipFill>
            <a:blip r:embed="rId13"/>
            <a:stretch>
              <a:fillRect l="0" t="0" r="0" b="0"/>
            </a:stretch>
          </a:blipFill>
        </p:spPr>
      </p:sp>
      <p:sp>
        <p:nvSpPr>
          <p:cNvPr name="Freeform 9" id="9"/>
          <p:cNvSpPr/>
          <p:nvPr/>
        </p:nvSpPr>
        <p:spPr>
          <a:xfrm flipH="false" flipV="false" rot="0">
            <a:off x="1028700" y="6470256"/>
            <a:ext cx="8115300" cy="2664560"/>
          </a:xfrm>
          <a:custGeom>
            <a:avLst/>
            <a:gdLst/>
            <a:ahLst/>
            <a:cxnLst/>
            <a:rect r="r" b="b" t="t" l="l"/>
            <a:pathLst>
              <a:path h="2664560" w="8115300">
                <a:moveTo>
                  <a:pt x="0" y="0"/>
                </a:moveTo>
                <a:lnTo>
                  <a:pt x="8115300" y="0"/>
                </a:lnTo>
                <a:lnTo>
                  <a:pt x="8115300" y="2664560"/>
                </a:lnTo>
                <a:lnTo>
                  <a:pt x="0" y="2664560"/>
                </a:lnTo>
                <a:lnTo>
                  <a:pt x="0" y="0"/>
                </a:lnTo>
                <a:close/>
              </a:path>
            </a:pathLst>
          </a:custGeom>
          <a:blipFill>
            <a:blip r:embed="rId14"/>
            <a:stretch>
              <a:fillRect l="0" t="0" r="0" b="0"/>
            </a:stretch>
          </a:blipFill>
        </p:spPr>
      </p:sp>
      <p:sp>
        <p:nvSpPr>
          <p:cNvPr name="TextBox 10" id="10"/>
          <p:cNvSpPr txBox="true"/>
          <p:nvPr/>
        </p:nvSpPr>
        <p:spPr>
          <a:xfrm rot="0">
            <a:off x="1028700" y="1948337"/>
            <a:ext cx="16625946" cy="1615440"/>
          </a:xfrm>
          <a:prstGeom prst="rect">
            <a:avLst/>
          </a:prstGeom>
        </p:spPr>
        <p:txBody>
          <a:bodyPr anchor="t" rtlCol="false" tIns="0" lIns="0" bIns="0" rIns="0">
            <a:spAutoFit/>
          </a:bodyPr>
          <a:lstStyle/>
          <a:p>
            <a:pPr algn="l" marL="690882" indent="-345441" lvl="1">
              <a:lnSpc>
                <a:spcPts val="4320"/>
              </a:lnSpc>
              <a:buFont typeface="Arial"/>
              <a:buChar char="•"/>
            </a:pPr>
            <a:r>
              <a:rPr lang="en-US" b="true" sz="3200" spc="192">
                <a:solidFill>
                  <a:srgbClr val="000000"/>
                </a:solidFill>
                <a:latin typeface="Montserrat Bold"/>
                <a:ea typeface="Montserrat Bold"/>
                <a:cs typeface="Montserrat Bold"/>
                <a:sym typeface="Montserrat Bold"/>
              </a:rPr>
              <a:t>Liên tục (Continuity): </a:t>
            </a:r>
            <a:r>
              <a:rPr lang="en-US" sz="3200" spc="192">
                <a:solidFill>
                  <a:srgbClr val="000000"/>
                </a:solidFill>
                <a:latin typeface="Montserrat"/>
                <a:ea typeface="Montserrat"/>
                <a:cs typeface="Montserrat"/>
                <a:sym typeface="Montserrat"/>
              </a:rPr>
              <a:t>Nếu A ≻ C ≻ B, thì tồn tại một xác suất sao cho:</a:t>
            </a:r>
          </a:p>
          <a:p>
            <a:pPr algn="ctr">
              <a:lnSpc>
                <a:spcPts val="4320"/>
              </a:lnSpc>
              <a:spcBef>
                <a:spcPct val="0"/>
              </a:spcBef>
            </a:pPr>
            <a:r>
              <a:rPr lang="en-US" sz="3200" spc="192">
                <a:solidFill>
                  <a:srgbClr val="000000"/>
                </a:solidFill>
                <a:latin typeface="Montserrat"/>
                <a:ea typeface="Montserrat"/>
                <a:cs typeface="Montserrat"/>
                <a:sym typeface="Montserrat"/>
              </a:rPr>
              <a:t>[A : p; B : 1 – p] ~ C</a:t>
            </a:r>
          </a:p>
          <a:p>
            <a:pPr algn="l">
              <a:lnSpc>
                <a:spcPts val="4320"/>
              </a:lnSpc>
              <a:spcBef>
                <a:spcPct val="0"/>
              </a:spcBef>
            </a:pPr>
            <a:r>
              <a:rPr lang="en-US" sz="3200" spc="192">
                <a:solidFill>
                  <a:srgbClr val="000000"/>
                </a:solidFill>
                <a:latin typeface="Montserrat"/>
                <a:ea typeface="Montserrat"/>
                <a:cs typeface="Montserrat"/>
                <a:sym typeface="Montserrat"/>
              </a:rPr>
              <a:t>Ví dụ minh hoạ:</a:t>
            </a:r>
          </a:p>
        </p:txBody>
      </p:sp>
      <p:sp>
        <p:nvSpPr>
          <p:cNvPr name="TextBox 11" id="11"/>
          <p:cNvSpPr txBox="true"/>
          <p:nvPr/>
        </p:nvSpPr>
        <p:spPr>
          <a:xfrm rot="0">
            <a:off x="11496015" y="6519308"/>
            <a:ext cx="5345423" cy="2495550"/>
          </a:xfrm>
          <a:prstGeom prst="rect">
            <a:avLst/>
          </a:prstGeom>
        </p:spPr>
        <p:txBody>
          <a:bodyPr anchor="t" rtlCol="false" tIns="0" lIns="0" bIns="0" rIns="0">
            <a:spAutoFit/>
          </a:bodyPr>
          <a:lstStyle/>
          <a:p>
            <a:pPr algn="l">
              <a:lnSpc>
                <a:spcPts val="3374"/>
              </a:lnSpc>
              <a:spcBef>
                <a:spcPct val="0"/>
              </a:spcBef>
            </a:pPr>
            <a:r>
              <a:rPr lang="en-US" b="true" sz="2499" spc="149">
                <a:solidFill>
                  <a:srgbClr val="000000"/>
                </a:solidFill>
                <a:latin typeface="Montserrat Medium"/>
                <a:ea typeface="Montserrat Medium"/>
                <a:cs typeface="Montserrat Medium"/>
                <a:sym typeface="Montserrat Medium"/>
              </a:rPr>
              <a:t>Điều này có nghĩa là một người có thể "làm trung hòa" giữa các sở thích thông qua các xác suất khác nhau, dẫn đến một mô hình toán học liên tục.</a:t>
            </a:r>
          </a:p>
        </p:txBody>
      </p:sp>
      <p:sp>
        <p:nvSpPr>
          <p:cNvPr name="Freeform 12" id="12"/>
          <p:cNvSpPr/>
          <p:nvPr/>
        </p:nvSpPr>
        <p:spPr>
          <a:xfrm flipH="false" flipV="false" rot="0">
            <a:off x="9524118" y="7755425"/>
            <a:ext cx="1658017" cy="501550"/>
          </a:xfrm>
          <a:custGeom>
            <a:avLst/>
            <a:gdLst/>
            <a:ahLst/>
            <a:cxnLst/>
            <a:rect r="r" b="b" t="t" l="l"/>
            <a:pathLst>
              <a:path h="501550" w="1658017">
                <a:moveTo>
                  <a:pt x="0" y="0"/>
                </a:moveTo>
                <a:lnTo>
                  <a:pt x="1658017" y="0"/>
                </a:lnTo>
                <a:lnTo>
                  <a:pt x="1658017" y="501550"/>
                </a:lnTo>
                <a:lnTo>
                  <a:pt x="0" y="50155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3" id="13"/>
          <p:cNvSpPr txBox="true"/>
          <p:nvPr/>
        </p:nvSpPr>
        <p:spPr>
          <a:xfrm rot="0">
            <a:off x="17044411" y="9201150"/>
            <a:ext cx="593527"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28700" y="3957824"/>
            <a:ext cx="11301259" cy="2641669"/>
          </a:xfrm>
          <a:custGeom>
            <a:avLst/>
            <a:gdLst/>
            <a:ahLst/>
            <a:cxnLst/>
            <a:rect r="r" b="b" t="t" l="l"/>
            <a:pathLst>
              <a:path h="2641669" w="11301259">
                <a:moveTo>
                  <a:pt x="0" y="0"/>
                </a:moveTo>
                <a:lnTo>
                  <a:pt x="11301259" y="0"/>
                </a:lnTo>
                <a:lnTo>
                  <a:pt x="11301259" y="2641670"/>
                </a:lnTo>
                <a:lnTo>
                  <a:pt x="0" y="2641670"/>
                </a:lnTo>
                <a:lnTo>
                  <a:pt x="0" y="0"/>
                </a:lnTo>
                <a:close/>
              </a:path>
            </a:pathLst>
          </a:custGeom>
          <a:blipFill>
            <a:blip r:embed="rId13"/>
            <a:stretch>
              <a:fillRect l="0" t="0" r="0" b="0"/>
            </a:stretch>
          </a:blipFill>
        </p:spPr>
      </p:sp>
      <p:sp>
        <p:nvSpPr>
          <p:cNvPr name="Freeform 9" id="9"/>
          <p:cNvSpPr/>
          <p:nvPr/>
        </p:nvSpPr>
        <p:spPr>
          <a:xfrm flipH="false" flipV="false" rot="0">
            <a:off x="1028700" y="6599494"/>
            <a:ext cx="9053294" cy="2406881"/>
          </a:xfrm>
          <a:custGeom>
            <a:avLst/>
            <a:gdLst/>
            <a:ahLst/>
            <a:cxnLst/>
            <a:rect r="r" b="b" t="t" l="l"/>
            <a:pathLst>
              <a:path h="2406881" w="9053294">
                <a:moveTo>
                  <a:pt x="0" y="0"/>
                </a:moveTo>
                <a:lnTo>
                  <a:pt x="9053294" y="0"/>
                </a:lnTo>
                <a:lnTo>
                  <a:pt x="9053294" y="2406881"/>
                </a:lnTo>
                <a:lnTo>
                  <a:pt x="0" y="2406881"/>
                </a:lnTo>
                <a:lnTo>
                  <a:pt x="0" y="0"/>
                </a:lnTo>
                <a:close/>
              </a:path>
            </a:pathLst>
          </a:custGeom>
          <a:blipFill>
            <a:blip r:embed="rId14"/>
            <a:stretch>
              <a:fillRect l="0" t="0" r="0" b="0"/>
            </a:stretch>
          </a:blipFill>
        </p:spPr>
      </p:sp>
      <p:sp>
        <p:nvSpPr>
          <p:cNvPr name="TextBox 10" id="10"/>
          <p:cNvSpPr txBox="true"/>
          <p:nvPr/>
        </p:nvSpPr>
        <p:spPr>
          <a:xfrm rot="0">
            <a:off x="630803" y="1581782"/>
            <a:ext cx="17026393" cy="2158365"/>
          </a:xfrm>
          <a:prstGeom prst="rect">
            <a:avLst/>
          </a:prstGeom>
        </p:spPr>
        <p:txBody>
          <a:bodyPr anchor="t" rtlCol="false" tIns="0" lIns="0" bIns="0" rIns="0">
            <a:spAutoFit/>
          </a:bodyPr>
          <a:lstStyle/>
          <a:p>
            <a:pPr algn="ctr">
              <a:lnSpc>
                <a:spcPts val="4320"/>
              </a:lnSpc>
              <a:spcBef>
                <a:spcPct val="0"/>
              </a:spcBef>
            </a:pPr>
          </a:p>
          <a:p>
            <a:pPr algn="ctr" marL="690882" indent="-345441" lvl="1">
              <a:lnSpc>
                <a:spcPts val="4320"/>
              </a:lnSpc>
              <a:spcBef>
                <a:spcPct val="0"/>
              </a:spcBef>
              <a:buFont typeface="Arial"/>
              <a:buChar char="•"/>
            </a:pPr>
            <a:r>
              <a:rPr lang="en-US" b="true" sz="3200" spc="192">
                <a:solidFill>
                  <a:srgbClr val="000000"/>
                </a:solidFill>
                <a:latin typeface="Montserrat Bold"/>
                <a:ea typeface="Montserrat Bold"/>
                <a:cs typeface="Montserrat Bold"/>
                <a:sym typeface="Montserrat Bold"/>
              </a:rPr>
              <a:t>Độc lập (Independence):</a:t>
            </a:r>
            <a:r>
              <a:rPr lang="en-US" sz="3200" spc="192">
                <a:solidFill>
                  <a:srgbClr val="000000"/>
                </a:solidFill>
                <a:latin typeface="Montserrat"/>
                <a:ea typeface="Montserrat"/>
                <a:cs typeface="Montserrat"/>
                <a:sym typeface="Montserrat"/>
              </a:rPr>
              <a:t> Nếu A ≻ B, thì với mọi C và xác suất p, ta có:</a:t>
            </a:r>
          </a:p>
          <a:p>
            <a:pPr algn="ctr">
              <a:lnSpc>
                <a:spcPts val="4320"/>
              </a:lnSpc>
              <a:spcBef>
                <a:spcPct val="0"/>
              </a:spcBef>
            </a:pPr>
            <a:r>
              <a:rPr lang="en-US" sz="3200" spc="192">
                <a:solidFill>
                  <a:srgbClr val="000000"/>
                </a:solidFill>
                <a:latin typeface="Montserrat"/>
                <a:ea typeface="Montserrat"/>
                <a:cs typeface="Montserrat"/>
                <a:sym typeface="Montserrat"/>
              </a:rPr>
              <a:t>[A : p; C : 1 – p] ≻ [ B : p; C : 1 – p]</a:t>
            </a:r>
          </a:p>
          <a:p>
            <a:pPr algn="l">
              <a:lnSpc>
                <a:spcPts val="4320"/>
              </a:lnSpc>
              <a:spcBef>
                <a:spcPct val="0"/>
              </a:spcBef>
            </a:pPr>
            <a:r>
              <a:rPr lang="en-US" b="true" sz="3200" spc="192">
                <a:solidFill>
                  <a:srgbClr val="000000"/>
                </a:solidFill>
                <a:latin typeface="Montserrat Medium"/>
                <a:ea typeface="Montserrat Medium"/>
                <a:cs typeface="Montserrat Medium"/>
                <a:sym typeface="Montserrat Medium"/>
              </a:rPr>
              <a:t>Ví dụ minh hoạ:</a:t>
            </a:r>
          </a:p>
        </p:txBody>
      </p:sp>
      <p:sp>
        <p:nvSpPr>
          <p:cNvPr name="TextBox 11" id="11"/>
          <p:cNvSpPr txBox="true"/>
          <p:nvPr/>
        </p:nvSpPr>
        <p:spPr>
          <a:xfrm rot="0">
            <a:off x="11796368" y="6561394"/>
            <a:ext cx="5462932" cy="2729865"/>
          </a:xfrm>
          <a:prstGeom prst="rect">
            <a:avLst/>
          </a:prstGeom>
        </p:spPr>
        <p:txBody>
          <a:bodyPr anchor="t" rtlCol="false" tIns="0" lIns="0" bIns="0" rIns="0">
            <a:spAutoFit/>
          </a:bodyPr>
          <a:lstStyle/>
          <a:p>
            <a:pPr algn="ctr">
              <a:lnSpc>
                <a:spcPts val="3645"/>
              </a:lnSpc>
              <a:spcBef>
                <a:spcPct val="0"/>
              </a:spcBef>
            </a:pPr>
            <a:r>
              <a:rPr lang="en-US" sz="2700" spc="162">
                <a:solidFill>
                  <a:srgbClr val="000000"/>
                </a:solidFill>
                <a:latin typeface="Montserrat"/>
                <a:ea typeface="Montserrat"/>
                <a:cs typeface="Montserrat"/>
                <a:sym typeface="Montserrat"/>
              </a:rPr>
              <a:t>Điều này có nghĩa là một người có thể "làm trung hòa" giữa các sở thích thông qua các xác suất khác nhau, dẫn đến một mô hình toán học liên tục.</a:t>
            </a:r>
          </a:p>
        </p:txBody>
      </p:sp>
      <p:sp>
        <p:nvSpPr>
          <p:cNvPr name="Freeform 12" id="12"/>
          <p:cNvSpPr/>
          <p:nvPr/>
        </p:nvSpPr>
        <p:spPr>
          <a:xfrm flipH="false" flipV="false" rot="0">
            <a:off x="10353126" y="7443826"/>
            <a:ext cx="1658017" cy="501550"/>
          </a:xfrm>
          <a:custGeom>
            <a:avLst/>
            <a:gdLst/>
            <a:ahLst/>
            <a:cxnLst/>
            <a:rect r="r" b="b" t="t" l="l"/>
            <a:pathLst>
              <a:path h="501550" w="1658017">
                <a:moveTo>
                  <a:pt x="0" y="0"/>
                </a:moveTo>
                <a:lnTo>
                  <a:pt x="1658017" y="0"/>
                </a:lnTo>
                <a:lnTo>
                  <a:pt x="1658017" y="501550"/>
                </a:lnTo>
                <a:lnTo>
                  <a:pt x="0" y="50155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3" id="13"/>
          <p:cNvSpPr txBox="true"/>
          <p:nvPr/>
        </p:nvSpPr>
        <p:spPr>
          <a:xfrm rot="0">
            <a:off x="17017324" y="9201150"/>
            <a:ext cx="647700"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609469" y="6071494"/>
            <a:ext cx="15649831" cy="992505"/>
          </a:xfrm>
          <a:prstGeom prst="rect">
            <a:avLst/>
          </a:prstGeom>
        </p:spPr>
        <p:txBody>
          <a:bodyPr anchor="t" rtlCol="false" tIns="0" lIns="0" bIns="0" rIns="0">
            <a:spAutoFit/>
          </a:bodyPr>
          <a:lstStyle/>
          <a:p>
            <a:pPr algn="ctr" marL="0" indent="0" lvl="1">
              <a:lnSpc>
                <a:spcPts val="8160"/>
              </a:lnSpc>
            </a:pPr>
            <a:r>
              <a:rPr lang="en-US" b="true" sz="6000" spc="246">
                <a:solidFill>
                  <a:srgbClr val="032649"/>
                </a:solidFill>
                <a:latin typeface="Montserrat Heavy"/>
                <a:ea typeface="Montserrat Heavy"/>
                <a:cs typeface="Montserrat Heavy"/>
                <a:sym typeface="Montserrat Heavy"/>
              </a:rPr>
              <a:t> Utility Functions (Hàm tiện ích)  </a:t>
            </a:r>
          </a:p>
        </p:txBody>
      </p:sp>
      <p:sp>
        <p:nvSpPr>
          <p:cNvPr name="TextBox 4" id="4"/>
          <p:cNvSpPr txBox="true"/>
          <p:nvPr/>
        </p:nvSpPr>
        <p:spPr>
          <a:xfrm rot="0">
            <a:off x="8113395" y="3016209"/>
            <a:ext cx="2061210" cy="1390650"/>
          </a:xfrm>
          <a:prstGeom prst="rect">
            <a:avLst/>
          </a:prstGeom>
        </p:spPr>
        <p:txBody>
          <a:bodyPr anchor="t" rtlCol="false" tIns="0" lIns="0" bIns="0" rIns="0">
            <a:spAutoFit/>
          </a:bodyPr>
          <a:lstStyle/>
          <a:p>
            <a:pPr algn="ctr">
              <a:lnSpc>
                <a:spcPts val="10799"/>
              </a:lnSpc>
            </a:pPr>
            <a:r>
              <a:rPr lang="en-US" sz="9999">
                <a:solidFill>
                  <a:srgbClr val="032649"/>
                </a:solidFill>
                <a:latin typeface="Sigmar One"/>
                <a:ea typeface="Sigmar One"/>
                <a:cs typeface="Sigmar One"/>
                <a:sym typeface="Sigmar One"/>
              </a:rPr>
              <a:t>2.2</a:t>
            </a:r>
          </a:p>
        </p:txBody>
      </p:sp>
      <p:sp>
        <p:nvSpPr>
          <p:cNvPr name="Freeform 5" id="5"/>
          <p:cNvSpPr/>
          <p:nvPr/>
        </p:nvSpPr>
        <p:spPr>
          <a:xfrm flipH="false" flipV="false" rot="0">
            <a:off x="-1772987" y="8460512"/>
            <a:ext cx="4051334" cy="2765036"/>
          </a:xfrm>
          <a:custGeom>
            <a:avLst/>
            <a:gdLst/>
            <a:ahLst/>
            <a:cxnLst/>
            <a:rect r="r" b="b" t="t" l="l"/>
            <a:pathLst>
              <a:path h="2765036" w="4051334">
                <a:moveTo>
                  <a:pt x="0" y="0"/>
                </a:moveTo>
                <a:lnTo>
                  <a:pt x="4051334" y="0"/>
                </a:lnTo>
                <a:lnTo>
                  <a:pt x="4051334" y="2765035"/>
                </a:lnTo>
                <a:lnTo>
                  <a:pt x="0" y="27650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1256101">
            <a:off x="15960637" y="-944160"/>
            <a:ext cx="2597326" cy="2796583"/>
          </a:xfrm>
          <a:custGeom>
            <a:avLst/>
            <a:gdLst/>
            <a:ahLst/>
            <a:cxnLst/>
            <a:rect r="r" b="b" t="t" l="l"/>
            <a:pathLst>
              <a:path h="2796583" w="2597326">
                <a:moveTo>
                  <a:pt x="0" y="0"/>
                </a:moveTo>
                <a:lnTo>
                  <a:pt x="2597326" y="0"/>
                </a:lnTo>
                <a:lnTo>
                  <a:pt x="2597326" y="2796583"/>
                </a:lnTo>
                <a:lnTo>
                  <a:pt x="0" y="27965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false" rot="0">
            <a:off x="17259300" y="8028359"/>
            <a:ext cx="2892762" cy="2919301"/>
          </a:xfrm>
          <a:custGeom>
            <a:avLst/>
            <a:gdLst/>
            <a:ahLst/>
            <a:cxnLst/>
            <a:rect r="r" b="b" t="t" l="l"/>
            <a:pathLst>
              <a:path h="2919301" w="2892762">
                <a:moveTo>
                  <a:pt x="0" y="0"/>
                </a:moveTo>
                <a:lnTo>
                  <a:pt x="2892762" y="0"/>
                </a:lnTo>
                <a:lnTo>
                  <a:pt x="2892762" y="2919300"/>
                </a:lnTo>
                <a:lnTo>
                  <a:pt x="0" y="29193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TextBox 8" id="8"/>
          <p:cNvSpPr txBox="true"/>
          <p:nvPr/>
        </p:nvSpPr>
        <p:spPr>
          <a:xfrm rot="0">
            <a:off x="17043875" y="9201150"/>
            <a:ext cx="594598"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7259300" y="8836223"/>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21274" y="-2039892"/>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0176029" y="9591213"/>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70530" y="-2539667"/>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600075" y="2730862"/>
            <a:ext cx="1658017" cy="501550"/>
          </a:xfrm>
          <a:custGeom>
            <a:avLst/>
            <a:gdLst/>
            <a:ahLst/>
            <a:cxnLst/>
            <a:rect r="r" b="b" t="t" l="l"/>
            <a:pathLst>
              <a:path h="501550" w="1658017">
                <a:moveTo>
                  <a:pt x="0" y="0"/>
                </a:moveTo>
                <a:lnTo>
                  <a:pt x="1658017" y="0"/>
                </a:lnTo>
                <a:lnTo>
                  <a:pt x="1658017" y="501550"/>
                </a:lnTo>
                <a:lnTo>
                  <a:pt x="0" y="50155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3135358" y="4738676"/>
            <a:ext cx="12017283" cy="1561158"/>
          </a:xfrm>
          <a:custGeom>
            <a:avLst/>
            <a:gdLst/>
            <a:ahLst/>
            <a:cxnLst/>
            <a:rect r="r" b="b" t="t" l="l"/>
            <a:pathLst>
              <a:path h="1561158" w="12017283">
                <a:moveTo>
                  <a:pt x="0" y="0"/>
                </a:moveTo>
                <a:lnTo>
                  <a:pt x="12017284" y="0"/>
                </a:lnTo>
                <a:lnTo>
                  <a:pt x="12017284" y="1561158"/>
                </a:lnTo>
                <a:lnTo>
                  <a:pt x="0" y="1561158"/>
                </a:lnTo>
                <a:lnTo>
                  <a:pt x="0" y="0"/>
                </a:lnTo>
                <a:close/>
              </a:path>
            </a:pathLst>
          </a:custGeom>
          <a:blipFill>
            <a:blip r:embed="rId15"/>
            <a:stretch>
              <a:fillRect l="0" t="0" r="0" b="0"/>
            </a:stretch>
          </a:blipFill>
        </p:spPr>
      </p:sp>
      <p:sp>
        <p:nvSpPr>
          <p:cNvPr name="TextBox 10" id="10"/>
          <p:cNvSpPr txBox="true"/>
          <p:nvPr/>
        </p:nvSpPr>
        <p:spPr>
          <a:xfrm rot="0">
            <a:off x="1429084" y="1096322"/>
            <a:ext cx="14312038" cy="904240"/>
          </a:xfrm>
          <a:prstGeom prst="rect">
            <a:avLst/>
          </a:prstGeom>
        </p:spPr>
        <p:txBody>
          <a:bodyPr anchor="t" rtlCol="false" tIns="0" lIns="0" bIns="0" rIns="0">
            <a:spAutoFit/>
          </a:bodyPr>
          <a:lstStyle/>
          <a:p>
            <a:pPr algn="l">
              <a:lnSpc>
                <a:spcPts val="7204"/>
              </a:lnSpc>
            </a:pPr>
            <a:r>
              <a:rPr lang="en-US" sz="5499" b="true">
                <a:solidFill>
                  <a:srgbClr val="100F0D"/>
                </a:solidFill>
                <a:latin typeface="Montserrat Bold"/>
                <a:ea typeface="Montserrat Bold"/>
                <a:cs typeface="Montserrat Bold"/>
                <a:sym typeface="Montserrat Bold"/>
              </a:rPr>
              <a:t> Utility Functions (Hàm tiện ích)  </a:t>
            </a:r>
          </a:p>
        </p:txBody>
      </p:sp>
      <p:sp>
        <p:nvSpPr>
          <p:cNvPr name="TextBox 11" id="11"/>
          <p:cNvSpPr txBox="true"/>
          <p:nvPr/>
        </p:nvSpPr>
        <p:spPr>
          <a:xfrm rot="0">
            <a:off x="2776724" y="2588569"/>
            <a:ext cx="12734552" cy="1524000"/>
          </a:xfrm>
          <a:prstGeom prst="rect">
            <a:avLst/>
          </a:prstGeom>
        </p:spPr>
        <p:txBody>
          <a:bodyPr anchor="t" rtlCol="false" tIns="0" lIns="0" bIns="0" rIns="0">
            <a:spAutoFit/>
          </a:bodyPr>
          <a:lstStyle/>
          <a:p>
            <a:pPr algn="just" marL="0" indent="0" lvl="0">
              <a:lnSpc>
                <a:spcPts val="4050"/>
              </a:lnSpc>
              <a:spcBef>
                <a:spcPct val="0"/>
              </a:spcBef>
            </a:pPr>
            <a:r>
              <a:rPr lang="en-US" b="true" sz="3000" spc="180">
                <a:solidFill>
                  <a:srgbClr val="100F0D"/>
                </a:solidFill>
                <a:latin typeface="Montserrat Medium"/>
                <a:ea typeface="Montserrat Medium"/>
                <a:cs typeface="Montserrat Medium"/>
                <a:sym typeface="Montserrat Medium"/>
              </a:rPr>
              <a:t>Các ràng buộc trong việc so sánh tính hợp lý của sở thích dẫn đến sự tồn tại của một hàm tiện ích dưới dạng số thực, thỏa mãn điều kiện:</a:t>
            </a:r>
          </a:p>
        </p:txBody>
      </p:sp>
      <p:sp>
        <p:nvSpPr>
          <p:cNvPr name="TextBox 12" id="12"/>
          <p:cNvSpPr txBox="true"/>
          <p:nvPr/>
        </p:nvSpPr>
        <p:spPr>
          <a:xfrm rot="0">
            <a:off x="1429084" y="6947534"/>
            <a:ext cx="15830216" cy="2208402"/>
          </a:xfrm>
          <a:prstGeom prst="rect">
            <a:avLst/>
          </a:prstGeom>
        </p:spPr>
        <p:txBody>
          <a:bodyPr anchor="t" rtlCol="false" tIns="0" lIns="0" bIns="0" rIns="0">
            <a:spAutoFit/>
          </a:bodyPr>
          <a:lstStyle/>
          <a:p>
            <a:pPr algn="just" marL="626114" indent="-313057" lvl="1">
              <a:lnSpc>
                <a:spcPts val="4466"/>
              </a:lnSpc>
              <a:buFont typeface="Arial"/>
              <a:buChar char="•"/>
            </a:pPr>
            <a:r>
              <a:rPr lang="en-US" b="true" sz="2900" spc="174">
                <a:solidFill>
                  <a:srgbClr val="100F0D"/>
                </a:solidFill>
                <a:latin typeface="Montserrat Medium"/>
                <a:ea typeface="Montserrat Medium"/>
                <a:cs typeface="Montserrat Medium"/>
                <a:sym typeface="Montserrat Medium"/>
              </a:rPr>
              <a:t>Dùng để lượng hóa các sở thích hợp lý, giúp đánh giá các trạng thái hoặc kết quả.</a:t>
            </a:r>
          </a:p>
          <a:p>
            <a:pPr algn="just" marL="626114" indent="-313057" lvl="1">
              <a:lnSpc>
                <a:spcPts val="4466"/>
              </a:lnSpc>
              <a:buFont typeface="Arial"/>
              <a:buChar char="•"/>
            </a:pPr>
            <a:r>
              <a:rPr lang="en-US" b="true" sz="2900" spc="174">
                <a:solidFill>
                  <a:srgbClr val="100F0D"/>
                </a:solidFill>
                <a:latin typeface="Montserrat Medium"/>
                <a:ea typeface="Montserrat Medium"/>
                <a:cs typeface="Montserrat Medium"/>
                <a:sym typeface="Montserrat Medium"/>
              </a:rPr>
              <a:t>Được xây dựng dựa trên các ràng buộc hợp lý trong so sánh lựa chọn.</a:t>
            </a:r>
          </a:p>
          <a:p>
            <a:pPr algn="just">
              <a:lnSpc>
                <a:spcPts val="4466"/>
              </a:lnSpc>
            </a:pPr>
          </a:p>
        </p:txBody>
      </p:sp>
      <p:sp>
        <p:nvSpPr>
          <p:cNvPr name="TextBox 13" id="13"/>
          <p:cNvSpPr txBox="true"/>
          <p:nvPr/>
        </p:nvSpPr>
        <p:spPr>
          <a:xfrm rot="0">
            <a:off x="17031849" y="9201150"/>
            <a:ext cx="618649"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7259300" y="8836223"/>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21274" y="-2039892"/>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0176029" y="9591213"/>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70530" y="-2539667"/>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4678821" y="4322548"/>
            <a:ext cx="8930359" cy="1641905"/>
          </a:xfrm>
          <a:custGeom>
            <a:avLst/>
            <a:gdLst/>
            <a:ahLst/>
            <a:cxnLst/>
            <a:rect r="r" b="b" t="t" l="l"/>
            <a:pathLst>
              <a:path h="1641905" w="8930359">
                <a:moveTo>
                  <a:pt x="0" y="0"/>
                </a:moveTo>
                <a:lnTo>
                  <a:pt x="8930358" y="0"/>
                </a:lnTo>
                <a:lnTo>
                  <a:pt x="8930358" y="1641904"/>
                </a:lnTo>
                <a:lnTo>
                  <a:pt x="0" y="1641904"/>
                </a:lnTo>
                <a:lnTo>
                  <a:pt x="0" y="0"/>
                </a:lnTo>
                <a:close/>
              </a:path>
            </a:pathLst>
          </a:custGeom>
          <a:blipFill>
            <a:blip r:embed="rId13"/>
            <a:stretch>
              <a:fillRect l="0" t="0" r="0" b="0"/>
            </a:stretch>
          </a:blipFill>
        </p:spPr>
      </p:sp>
      <p:sp>
        <p:nvSpPr>
          <p:cNvPr name="TextBox 9" id="9"/>
          <p:cNvSpPr txBox="true"/>
          <p:nvPr/>
        </p:nvSpPr>
        <p:spPr>
          <a:xfrm rot="0">
            <a:off x="1429084" y="1096322"/>
            <a:ext cx="14312038" cy="904240"/>
          </a:xfrm>
          <a:prstGeom prst="rect">
            <a:avLst/>
          </a:prstGeom>
        </p:spPr>
        <p:txBody>
          <a:bodyPr anchor="t" rtlCol="false" tIns="0" lIns="0" bIns="0" rIns="0">
            <a:spAutoFit/>
          </a:bodyPr>
          <a:lstStyle/>
          <a:p>
            <a:pPr algn="l">
              <a:lnSpc>
                <a:spcPts val="7204"/>
              </a:lnSpc>
            </a:pPr>
            <a:r>
              <a:rPr lang="en-US" sz="5499" b="true">
                <a:solidFill>
                  <a:srgbClr val="100F0D"/>
                </a:solidFill>
                <a:latin typeface="Montserrat Bold"/>
                <a:ea typeface="Montserrat Bold"/>
                <a:cs typeface="Montserrat Bold"/>
                <a:sym typeface="Montserrat Bold"/>
              </a:rPr>
              <a:t>Phép biến đổi affine dương</a:t>
            </a:r>
          </a:p>
        </p:txBody>
      </p:sp>
      <p:sp>
        <p:nvSpPr>
          <p:cNvPr name="TextBox 10" id="10"/>
          <p:cNvSpPr txBox="true"/>
          <p:nvPr/>
        </p:nvSpPr>
        <p:spPr>
          <a:xfrm rot="0">
            <a:off x="2776724" y="2611858"/>
            <a:ext cx="12734552" cy="1072515"/>
          </a:xfrm>
          <a:prstGeom prst="rect">
            <a:avLst/>
          </a:prstGeom>
        </p:spPr>
        <p:txBody>
          <a:bodyPr anchor="t" rtlCol="false" tIns="0" lIns="0" bIns="0" rIns="0">
            <a:spAutoFit/>
          </a:bodyPr>
          <a:lstStyle/>
          <a:p>
            <a:pPr algn="just" marL="0" indent="0" lvl="0">
              <a:lnSpc>
                <a:spcPts val="4320"/>
              </a:lnSpc>
              <a:spcBef>
                <a:spcPct val="0"/>
              </a:spcBef>
            </a:pPr>
            <a:r>
              <a:rPr lang="en-US" b="true" sz="3200" spc="192">
                <a:solidFill>
                  <a:srgbClr val="100F0D"/>
                </a:solidFill>
                <a:latin typeface="Montserrat Medium"/>
                <a:ea typeface="Montserrat Medium"/>
                <a:cs typeface="Montserrat Medium"/>
                <a:sym typeface="Montserrat Medium"/>
              </a:rPr>
              <a:t>Với mọi m &gt; 0 và b, U’(S) = mU(S) + b vẫn giữ nguyên thứ tự ưu tiên giữa các trạng thái.</a:t>
            </a:r>
          </a:p>
        </p:txBody>
      </p:sp>
      <p:sp>
        <p:nvSpPr>
          <p:cNvPr name="TextBox 11" id="11"/>
          <p:cNvSpPr txBox="true"/>
          <p:nvPr/>
        </p:nvSpPr>
        <p:spPr>
          <a:xfrm rot="0">
            <a:off x="2776724" y="6557010"/>
            <a:ext cx="12734552" cy="2701290"/>
          </a:xfrm>
          <a:prstGeom prst="rect">
            <a:avLst/>
          </a:prstGeom>
        </p:spPr>
        <p:txBody>
          <a:bodyPr anchor="t" rtlCol="false" tIns="0" lIns="0" bIns="0" rIns="0">
            <a:spAutoFit/>
          </a:bodyPr>
          <a:lstStyle/>
          <a:p>
            <a:pPr algn="just">
              <a:lnSpc>
                <a:spcPts val="4320"/>
              </a:lnSpc>
            </a:pPr>
            <a:r>
              <a:rPr lang="en-US" b="true" sz="3200" spc="192">
                <a:solidFill>
                  <a:srgbClr val="100F0D"/>
                </a:solidFill>
                <a:latin typeface="Montserrat Medium"/>
                <a:ea typeface="Montserrat Medium"/>
                <a:cs typeface="Montserrat Medium"/>
                <a:sym typeface="Montserrat Medium"/>
              </a:rPr>
              <a:t>Trong đó:</a:t>
            </a:r>
          </a:p>
          <a:p>
            <a:pPr algn="just" marL="690882" indent="-345441" lvl="1">
              <a:lnSpc>
                <a:spcPts val="4320"/>
              </a:lnSpc>
              <a:buFont typeface="Arial"/>
              <a:buChar char="•"/>
            </a:pPr>
            <a:r>
              <a:rPr lang="en-US" b="true" sz="3200" spc="192">
                <a:solidFill>
                  <a:srgbClr val="100F0D"/>
                </a:solidFill>
                <a:latin typeface="Montserrat Medium"/>
                <a:ea typeface="Montserrat Medium"/>
                <a:cs typeface="Montserrat Medium"/>
                <a:sym typeface="Montserrat Medium"/>
              </a:rPr>
              <a:t>m &gt; 0: Đảm bảo hướng của sở thích không bị thay đổi.</a:t>
            </a:r>
          </a:p>
          <a:p>
            <a:pPr algn="just" marL="690882" indent="-345441" lvl="1">
              <a:lnSpc>
                <a:spcPts val="4320"/>
              </a:lnSpc>
              <a:buFont typeface="Arial"/>
              <a:buChar char="•"/>
            </a:pPr>
            <a:r>
              <a:rPr lang="en-US" b="true" sz="3200" spc="192">
                <a:solidFill>
                  <a:srgbClr val="100F0D"/>
                </a:solidFill>
                <a:latin typeface="Montserrat Medium"/>
                <a:ea typeface="Montserrat Medium"/>
                <a:cs typeface="Montserrat Medium"/>
                <a:sym typeface="Montserrat Medium"/>
              </a:rPr>
              <a:t>b: Dịch chuyển toàn bộ giá trị của hàm tiện ích mà không ảnh hưởng đến quan hệ giữa các trạng thái.</a:t>
            </a:r>
          </a:p>
        </p:txBody>
      </p:sp>
      <p:sp>
        <p:nvSpPr>
          <p:cNvPr name="TextBox 12" id="12"/>
          <p:cNvSpPr txBox="true"/>
          <p:nvPr/>
        </p:nvSpPr>
        <p:spPr>
          <a:xfrm rot="0">
            <a:off x="17037148" y="9201150"/>
            <a:ext cx="608052"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7259300" y="8836223"/>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21274" y="-2039892"/>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0176029" y="9591213"/>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70530" y="-2539667"/>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429084" y="3279919"/>
            <a:ext cx="10268064" cy="663104"/>
          </a:xfrm>
          <a:custGeom>
            <a:avLst/>
            <a:gdLst/>
            <a:ahLst/>
            <a:cxnLst/>
            <a:rect r="r" b="b" t="t" l="l"/>
            <a:pathLst>
              <a:path h="663104" w="10268064">
                <a:moveTo>
                  <a:pt x="0" y="0"/>
                </a:moveTo>
                <a:lnTo>
                  <a:pt x="10268064" y="0"/>
                </a:lnTo>
                <a:lnTo>
                  <a:pt x="10268064" y="663104"/>
                </a:lnTo>
                <a:lnTo>
                  <a:pt x="0" y="663104"/>
                </a:lnTo>
                <a:lnTo>
                  <a:pt x="0" y="0"/>
                </a:lnTo>
                <a:close/>
              </a:path>
            </a:pathLst>
          </a:custGeom>
          <a:blipFill>
            <a:blip r:embed="rId13"/>
            <a:stretch>
              <a:fillRect l="0" t="0" r="0" b="0"/>
            </a:stretch>
          </a:blipFill>
        </p:spPr>
      </p:sp>
      <p:sp>
        <p:nvSpPr>
          <p:cNvPr name="Freeform 9" id="9"/>
          <p:cNvSpPr/>
          <p:nvPr/>
        </p:nvSpPr>
        <p:spPr>
          <a:xfrm flipH="false" flipV="false" rot="0">
            <a:off x="1429084" y="5222380"/>
            <a:ext cx="10569388" cy="1150410"/>
          </a:xfrm>
          <a:custGeom>
            <a:avLst/>
            <a:gdLst/>
            <a:ahLst/>
            <a:cxnLst/>
            <a:rect r="r" b="b" t="t" l="l"/>
            <a:pathLst>
              <a:path h="1150410" w="10569388">
                <a:moveTo>
                  <a:pt x="0" y="0"/>
                </a:moveTo>
                <a:lnTo>
                  <a:pt x="10569388" y="0"/>
                </a:lnTo>
                <a:lnTo>
                  <a:pt x="10569388" y="1150410"/>
                </a:lnTo>
                <a:lnTo>
                  <a:pt x="0" y="1150410"/>
                </a:lnTo>
                <a:lnTo>
                  <a:pt x="0" y="0"/>
                </a:lnTo>
                <a:close/>
              </a:path>
            </a:pathLst>
          </a:custGeom>
          <a:blipFill>
            <a:blip r:embed="rId14"/>
            <a:stretch>
              <a:fillRect l="0" t="0" r="0" b="0"/>
            </a:stretch>
          </a:blipFill>
        </p:spPr>
      </p:sp>
      <p:sp>
        <p:nvSpPr>
          <p:cNvPr name="Freeform 10" id="10"/>
          <p:cNvSpPr/>
          <p:nvPr/>
        </p:nvSpPr>
        <p:spPr>
          <a:xfrm flipH="false" flipV="false" rot="0">
            <a:off x="1429084" y="7354259"/>
            <a:ext cx="7156019" cy="2385340"/>
          </a:xfrm>
          <a:custGeom>
            <a:avLst/>
            <a:gdLst/>
            <a:ahLst/>
            <a:cxnLst/>
            <a:rect r="r" b="b" t="t" l="l"/>
            <a:pathLst>
              <a:path h="2385340" w="7156019">
                <a:moveTo>
                  <a:pt x="0" y="0"/>
                </a:moveTo>
                <a:lnTo>
                  <a:pt x="7156019" y="0"/>
                </a:lnTo>
                <a:lnTo>
                  <a:pt x="7156019" y="2385340"/>
                </a:lnTo>
                <a:lnTo>
                  <a:pt x="0" y="2385340"/>
                </a:lnTo>
                <a:lnTo>
                  <a:pt x="0" y="0"/>
                </a:lnTo>
                <a:close/>
              </a:path>
            </a:pathLst>
          </a:custGeom>
          <a:blipFill>
            <a:blip r:embed="rId15"/>
            <a:stretch>
              <a:fillRect l="0" t="0" r="0" b="0"/>
            </a:stretch>
          </a:blipFill>
        </p:spPr>
      </p:sp>
      <p:sp>
        <p:nvSpPr>
          <p:cNvPr name="TextBox 11" id="11"/>
          <p:cNvSpPr txBox="true"/>
          <p:nvPr/>
        </p:nvSpPr>
        <p:spPr>
          <a:xfrm rot="0">
            <a:off x="1429084" y="1096322"/>
            <a:ext cx="14312038" cy="904240"/>
          </a:xfrm>
          <a:prstGeom prst="rect">
            <a:avLst/>
          </a:prstGeom>
        </p:spPr>
        <p:txBody>
          <a:bodyPr anchor="t" rtlCol="false" tIns="0" lIns="0" bIns="0" rIns="0">
            <a:spAutoFit/>
          </a:bodyPr>
          <a:lstStyle/>
          <a:p>
            <a:pPr algn="l">
              <a:lnSpc>
                <a:spcPts val="7204"/>
              </a:lnSpc>
            </a:pPr>
            <a:r>
              <a:rPr lang="en-US" sz="5499" b="true">
                <a:solidFill>
                  <a:srgbClr val="100F0D"/>
                </a:solidFill>
                <a:latin typeface="Montserrat Bold"/>
                <a:ea typeface="Montserrat Bold"/>
                <a:cs typeface="Montserrat Bold"/>
                <a:sym typeface="Montserrat Bold"/>
              </a:rPr>
              <a:t>Phép biến đổi affine dương</a:t>
            </a:r>
          </a:p>
        </p:txBody>
      </p:sp>
      <p:sp>
        <p:nvSpPr>
          <p:cNvPr name="TextBox 12" id="12"/>
          <p:cNvSpPr txBox="true"/>
          <p:nvPr/>
        </p:nvSpPr>
        <p:spPr>
          <a:xfrm rot="0">
            <a:off x="1429084" y="2452047"/>
            <a:ext cx="12734552" cy="529590"/>
          </a:xfrm>
          <a:prstGeom prst="rect">
            <a:avLst/>
          </a:prstGeom>
        </p:spPr>
        <p:txBody>
          <a:bodyPr anchor="t" rtlCol="false" tIns="0" lIns="0" bIns="0" rIns="0">
            <a:spAutoFit/>
          </a:bodyPr>
          <a:lstStyle/>
          <a:p>
            <a:pPr algn="just" marL="690882" indent="-345441" lvl="1">
              <a:lnSpc>
                <a:spcPts val="4320"/>
              </a:lnSpc>
              <a:buFont typeface="Arial"/>
              <a:buChar char="•"/>
            </a:pPr>
            <a:r>
              <a:rPr lang="en-US" b="true" sz="3200" spc="192">
                <a:solidFill>
                  <a:srgbClr val="100F0D"/>
                </a:solidFill>
                <a:latin typeface="Montserrat Medium"/>
                <a:ea typeface="Montserrat Medium"/>
                <a:cs typeface="Montserrat Medium"/>
                <a:sym typeface="Montserrat Medium"/>
              </a:rPr>
              <a:t>Ví dụ minh họa:</a:t>
            </a:r>
          </a:p>
        </p:txBody>
      </p:sp>
      <p:sp>
        <p:nvSpPr>
          <p:cNvPr name="TextBox 13" id="13"/>
          <p:cNvSpPr txBox="true"/>
          <p:nvPr/>
        </p:nvSpPr>
        <p:spPr>
          <a:xfrm rot="0">
            <a:off x="1429084" y="4390698"/>
            <a:ext cx="12734552" cy="529590"/>
          </a:xfrm>
          <a:prstGeom prst="rect">
            <a:avLst/>
          </a:prstGeom>
        </p:spPr>
        <p:txBody>
          <a:bodyPr anchor="t" rtlCol="false" tIns="0" lIns="0" bIns="0" rIns="0">
            <a:spAutoFit/>
          </a:bodyPr>
          <a:lstStyle/>
          <a:p>
            <a:pPr algn="just" marL="690882" indent="-345441" lvl="1">
              <a:lnSpc>
                <a:spcPts val="4320"/>
              </a:lnSpc>
              <a:buFont typeface="Arial"/>
              <a:buChar char="•"/>
            </a:pPr>
            <a:r>
              <a:rPr lang="en-US" b="true" sz="3200" spc="192">
                <a:solidFill>
                  <a:srgbClr val="100F0D"/>
                </a:solidFill>
                <a:latin typeface="Montserrat Medium"/>
                <a:ea typeface="Montserrat Medium"/>
                <a:cs typeface="Montserrat Medium"/>
                <a:sym typeface="Montserrat Medium"/>
              </a:rPr>
              <a:t>Kết quả:</a:t>
            </a:r>
          </a:p>
        </p:txBody>
      </p:sp>
      <p:sp>
        <p:nvSpPr>
          <p:cNvPr name="TextBox 14" id="14"/>
          <p:cNvSpPr txBox="true"/>
          <p:nvPr/>
        </p:nvSpPr>
        <p:spPr>
          <a:xfrm rot="0">
            <a:off x="1429084" y="6577020"/>
            <a:ext cx="12734552" cy="529590"/>
          </a:xfrm>
          <a:prstGeom prst="rect">
            <a:avLst/>
          </a:prstGeom>
        </p:spPr>
        <p:txBody>
          <a:bodyPr anchor="t" rtlCol="false" tIns="0" lIns="0" bIns="0" rIns="0">
            <a:spAutoFit/>
          </a:bodyPr>
          <a:lstStyle/>
          <a:p>
            <a:pPr algn="just" marL="690882" indent="-345441" lvl="1">
              <a:lnSpc>
                <a:spcPts val="4320"/>
              </a:lnSpc>
              <a:buFont typeface="Arial"/>
              <a:buChar char="•"/>
            </a:pPr>
            <a:r>
              <a:rPr lang="en-US" b="true" sz="3200" spc="192">
                <a:solidFill>
                  <a:srgbClr val="100F0D"/>
                </a:solidFill>
                <a:latin typeface="Montserrat Medium"/>
                <a:ea typeface="Montserrat Medium"/>
                <a:cs typeface="Montserrat Medium"/>
                <a:sym typeface="Montserrat Medium"/>
              </a:rPr>
              <a:t>Áp dụng công thức:</a:t>
            </a:r>
          </a:p>
        </p:txBody>
      </p:sp>
      <p:sp>
        <p:nvSpPr>
          <p:cNvPr name="Freeform 15" id="15"/>
          <p:cNvSpPr/>
          <p:nvPr/>
        </p:nvSpPr>
        <p:spPr>
          <a:xfrm flipH="false" flipV="false" rot="0">
            <a:off x="8949160" y="8206479"/>
            <a:ext cx="1658017" cy="501550"/>
          </a:xfrm>
          <a:custGeom>
            <a:avLst/>
            <a:gdLst/>
            <a:ahLst/>
            <a:cxnLst/>
            <a:rect r="r" b="b" t="t" l="l"/>
            <a:pathLst>
              <a:path h="501550" w="1658017">
                <a:moveTo>
                  <a:pt x="0" y="0"/>
                </a:moveTo>
                <a:lnTo>
                  <a:pt x="1658017" y="0"/>
                </a:lnTo>
                <a:lnTo>
                  <a:pt x="1658017" y="501550"/>
                </a:lnTo>
                <a:lnTo>
                  <a:pt x="0" y="50155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6" id="16"/>
          <p:cNvSpPr txBox="true"/>
          <p:nvPr/>
        </p:nvSpPr>
        <p:spPr>
          <a:xfrm rot="0">
            <a:off x="10969127" y="7354259"/>
            <a:ext cx="6973475" cy="2158365"/>
          </a:xfrm>
          <a:prstGeom prst="rect">
            <a:avLst/>
          </a:prstGeom>
        </p:spPr>
        <p:txBody>
          <a:bodyPr anchor="t" rtlCol="false" tIns="0" lIns="0" bIns="0" rIns="0">
            <a:spAutoFit/>
          </a:bodyPr>
          <a:lstStyle/>
          <a:p>
            <a:pPr algn="just">
              <a:lnSpc>
                <a:spcPts val="4320"/>
              </a:lnSpc>
            </a:pPr>
            <a:r>
              <a:rPr lang="en-US" sz="3200" spc="192">
                <a:solidFill>
                  <a:srgbClr val="100F0D"/>
                </a:solidFill>
                <a:latin typeface="Montserrat"/>
                <a:ea typeface="Montserrat"/>
                <a:cs typeface="Montserrat"/>
                <a:sym typeface="Montserrat"/>
              </a:rPr>
              <a:t>Đúng với ý nghĩa của phép biến đổi affine dương là vẫn giữ nguyên thứ tự ưu tiên giữa các trạng thái.</a:t>
            </a:r>
          </a:p>
        </p:txBody>
      </p:sp>
      <p:sp>
        <p:nvSpPr>
          <p:cNvPr name="TextBox 17" id="17"/>
          <p:cNvSpPr txBox="true"/>
          <p:nvPr/>
        </p:nvSpPr>
        <p:spPr>
          <a:xfrm rot="0">
            <a:off x="17024289" y="9201150"/>
            <a:ext cx="633770"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7259300" y="8836223"/>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21274" y="-2039892"/>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0176029" y="9591213"/>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70530" y="-2539667"/>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4064659" y="2318682"/>
            <a:ext cx="9363656" cy="7456297"/>
          </a:xfrm>
          <a:custGeom>
            <a:avLst/>
            <a:gdLst/>
            <a:ahLst/>
            <a:cxnLst/>
            <a:rect r="r" b="b" t="t" l="l"/>
            <a:pathLst>
              <a:path h="7456297" w="9363656">
                <a:moveTo>
                  <a:pt x="0" y="0"/>
                </a:moveTo>
                <a:lnTo>
                  <a:pt x="9363656" y="0"/>
                </a:lnTo>
                <a:lnTo>
                  <a:pt x="9363656" y="7456297"/>
                </a:lnTo>
                <a:lnTo>
                  <a:pt x="0" y="7456297"/>
                </a:lnTo>
                <a:lnTo>
                  <a:pt x="0" y="0"/>
                </a:lnTo>
                <a:close/>
              </a:path>
            </a:pathLst>
          </a:custGeom>
          <a:blipFill>
            <a:blip r:embed="rId13"/>
            <a:stretch>
              <a:fillRect l="0" t="0" r="-257" b="0"/>
            </a:stretch>
          </a:blipFill>
        </p:spPr>
      </p:sp>
      <p:sp>
        <p:nvSpPr>
          <p:cNvPr name="TextBox 9" id="9"/>
          <p:cNvSpPr txBox="true"/>
          <p:nvPr/>
        </p:nvSpPr>
        <p:spPr>
          <a:xfrm rot="0">
            <a:off x="1429084" y="1096322"/>
            <a:ext cx="14312038" cy="904240"/>
          </a:xfrm>
          <a:prstGeom prst="rect">
            <a:avLst/>
          </a:prstGeom>
        </p:spPr>
        <p:txBody>
          <a:bodyPr anchor="t" rtlCol="false" tIns="0" lIns="0" bIns="0" rIns="0">
            <a:spAutoFit/>
          </a:bodyPr>
          <a:lstStyle/>
          <a:p>
            <a:pPr algn="l">
              <a:lnSpc>
                <a:spcPts val="7204"/>
              </a:lnSpc>
            </a:pPr>
            <a:r>
              <a:rPr lang="en-US" sz="5499" b="true">
                <a:solidFill>
                  <a:srgbClr val="100F0D"/>
                </a:solidFill>
                <a:latin typeface="Montserrat Bold"/>
                <a:ea typeface="Montserrat Bold"/>
                <a:cs typeface="Montserrat Bold"/>
                <a:sym typeface="Montserrat Bold"/>
              </a:rPr>
              <a:t>Phép biến đổi affine dương</a:t>
            </a:r>
          </a:p>
        </p:txBody>
      </p:sp>
      <p:sp>
        <p:nvSpPr>
          <p:cNvPr name="TextBox 10" id="10"/>
          <p:cNvSpPr txBox="true"/>
          <p:nvPr/>
        </p:nvSpPr>
        <p:spPr>
          <a:xfrm rot="0">
            <a:off x="1429084" y="2452047"/>
            <a:ext cx="12734552" cy="529590"/>
          </a:xfrm>
          <a:prstGeom prst="rect">
            <a:avLst/>
          </a:prstGeom>
        </p:spPr>
        <p:txBody>
          <a:bodyPr anchor="t" rtlCol="false" tIns="0" lIns="0" bIns="0" rIns="0">
            <a:spAutoFit/>
          </a:bodyPr>
          <a:lstStyle/>
          <a:p>
            <a:pPr algn="just" marL="690882" indent="-345441" lvl="1">
              <a:lnSpc>
                <a:spcPts val="4320"/>
              </a:lnSpc>
              <a:buFont typeface="Arial"/>
              <a:buChar char="•"/>
            </a:pPr>
            <a:r>
              <a:rPr lang="en-US" b="true" sz="3200" spc="192">
                <a:solidFill>
                  <a:srgbClr val="100F0D"/>
                </a:solidFill>
                <a:latin typeface="Montserrat Medium"/>
                <a:ea typeface="Montserrat Medium"/>
                <a:cs typeface="Montserrat Medium"/>
                <a:sym typeface="Montserrat Medium"/>
              </a:rPr>
              <a:t>Code:</a:t>
            </a:r>
          </a:p>
        </p:txBody>
      </p:sp>
      <p:sp>
        <p:nvSpPr>
          <p:cNvPr name="TextBox 11" id="11"/>
          <p:cNvSpPr txBox="true"/>
          <p:nvPr/>
        </p:nvSpPr>
        <p:spPr>
          <a:xfrm rot="0">
            <a:off x="17031849" y="9201150"/>
            <a:ext cx="618649"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19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906773" y="9117556"/>
            <a:ext cx="3870946" cy="950141"/>
          </a:xfrm>
          <a:custGeom>
            <a:avLst/>
            <a:gdLst/>
            <a:ahLst/>
            <a:cxnLst/>
            <a:rect r="r" b="b" t="t" l="l"/>
            <a:pathLst>
              <a:path h="950141" w="3870946">
                <a:moveTo>
                  <a:pt x="0" y="0"/>
                </a:moveTo>
                <a:lnTo>
                  <a:pt x="3870946" y="0"/>
                </a:lnTo>
                <a:lnTo>
                  <a:pt x="3870946" y="950142"/>
                </a:lnTo>
                <a:lnTo>
                  <a:pt x="0" y="9501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472906" y="-2364815"/>
            <a:ext cx="4980952" cy="3731186"/>
          </a:xfrm>
          <a:custGeom>
            <a:avLst/>
            <a:gdLst/>
            <a:ahLst/>
            <a:cxnLst/>
            <a:rect r="r" b="b" t="t" l="l"/>
            <a:pathLst>
              <a:path h="3731186" w="4980952">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6626865" y="9394731"/>
            <a:ext cx="2587020" cy="2386526"/>
          </a:xfrm>
          <a:custGeom>
            <a:avLst/>
            <a:gdLst/>
            <a:ahLst/>
            <a:cxnLst/>
            <a:rect r="r" b="b" t="t" l="l"/>
            <a:pathLst>
              <a:path h="2386526" w="2587020">
                <a:moveTo>
                  <a:pt x="0" y="0"/>
                </a:moveTo>
                <a:lnTo>
                  <a:pt x="2587019" y="0"/>
                </a:lnTo>
                <a:lnTo>
                  <a:pt x="2587019" y="2386526"/>
                </a:lnTo>
                <a:lnTo>
                  <a:pt x="0" y="23865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848571" y="-744412"/>
            <a:ext cx="2597326" cy="2796583"/>
          </a:xfrm>
          <a:custGeom>
            <a:avLst/>
            <a:gdLst/>
            <a:ahLst/>
            <a:cxnLst/>
            <a:rect r="r" b="b" t="t" l="l"/>
            <a:pathLst>
              <a:path h="2796583" w="2597326">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TextBox 7" id="7"/>
          <p:cNvSpPr txBox="true"/>
          <p:nvPr/>
        </p:nvSpPr>
        <p:spPr>
          <a:xfrm rot="0">
            <a:off x="1028700" y="1261596"/>
            <a:ext cx="16230600" cy="1162050"/>
          </a:xfrm>
          <a:prstGeom prst="rect">
            <a:avLst/>
          </a:prstGeom>
        </p:spPr>
        <p:txBody>
          <a:bodyPr anchor="t" rtlCol="false" tIns="0" lIns="0" bIns="0" rIns="0">
            <a:spAutoFit/>
          </a:bodyPr>
          <a:lstStyle/>
          <a:p>
            <a:pPr algn="ctr">
              <a:lnSpc>
                <a:spcPts val="9449"/>
              </a:lnSpc>
            </a:pPr>
            <a:r>
              <a:rPr lang="en-US" b="true" sz="6999" spc="419">
                <a:solidFill>
                  <a:srgbClr val="000000"/>
                </a:solidFill>
                <a:latin typeface="Montserrat Semi-Bold"/>
                <a:ea typeface="Montserrat Semi-Bold"/>
                <a:cs typeface="Montserrat Semi-Bold"/>
                <a:sym typeface="Montserrat Semi-Bold"/>
              </a:rPr>
              <a:t>THÀNH VIÊN</a:t>
            </a:r>
          </a:p>
        </p:txBody>
      </p:sp>
      <p:sp>
        <p:nvSpPr>
          <p:cNvPr name="TextBox 8" id="8"/>
          <p:cNvSpPr txBox="true"/>
          <p:nvPr/>
        </p:nvSpPr>
        <p:spPr>
          <a:xfrm rot="0">
            <a:off x="16960888" y="9201150"/>
            <a:ext cx="760571"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02</a:t>
            </a:r>
          </a:p>
        </p:txBody>
      </p:sp>
      <p:sp>
        <p:nvSpPr>
          <p:cNvPr name="Freeform 9" id="9"/>
          <p:cNvSpPr/>
          <p:nvPr/>
        </p:nvSpPr>
        <p:spPr>
          <a:xfrm flipH="false" flipV="false" rot="0">
            <a:off x="3838956" y="2439506"/>
            <a:ext cx="1679819" cy="1555791"/>
          </a:xfrm>
          <a:custGeom>
            <a:avLst/>
            <a:gdLst/>
            <a:ahLst/>
            <a:cxnLst/>
            <a:rect r="r" b="b" t="t" l="l"/>
            <a:pathLst>
              <a:path h="1555791" w="1679819">
                <a:moveTo>
                  <a:pt x="0" y="0"/>
                </a:moveTo>
                <a:lnTo>
                  <a:pt x="1679819" y="0"/>
                </a:lnTo>
                <a:lnTo>
                  <a:pt x="1679819" y="1555790"/>
                </a:lnTo>
                <a:lnTo>
                  <a:pt x="0" y="15557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13492940" y="2439506"/>
            <a:ext cx="1679819" cy="1555791"/>
          </a:xfrm>
          <a:custGeom>
            <a:avLst/>
            <a:gdLst/>
            <a:ahLst/>
            <a:cxnLst/>
            <a:rect r="r" b="b" t="t" l="l"/>
            <a:pathLst>
              <a:path h="1555791" w="1679819">
                <a:moveTo>
                  <a:pt x="0" y="0"/>
                </a:moveTo>
                <a:lnTo>
                  <a:pt x="1679819" y="0"/>
                </a:lnTo>
                <a:lnTo>
                  <a:pt x="1679819" y="1555790"/>
                </a:lnTo>
                <a:lnTo>
                  <a:pt x="0" y="155579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13696153" y="6486983"/>
            <a:ext cx="1679819" cy="1555791"/>
          </a:xfrm>
          <a:custGeom>
            <a:avLst/>
            <a:gdLst/>
            <a:ahLst/>
            <a:cxnLst/>
            <a:rect r="r" b="b" t="t" l="l"/>
            <a:pathLst>
              <a:path h="1555791" w="1679819">
                <a:moveTo>
                  <a:pt x="0" y="0"/>
                </a:moveTo>
                <a:lnTo>
                  <a:pt x="1679819" y="0"/>
                </a:lnTo>
                <a:lnTo>
                  <a:pt x="1679819" y="1555791"/>
                </a:lnTo>
                <a:lnTo>
                  <a:pt x="0" y="155579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3838956" y="6486983"/>
            <a:ext cx="1679819" cy="1555791"/>
          </a:xfrm>
          <a:custGeom>
            <a:avLst/>
            <a:gdLst/>
            <a:ahLst/>
            <a:cxnLst/>
            <a:rect r="r" b="b" t="t" l="l"/>
            <a:pathLst>
              <a:path h="1555791" w="1679819">
                <a:moveTo>
                  <a:pt x="0" y="0"/>
                </a:moveTo>
                <a:lnTo>
                  <a:pt x="1679819" y="0"/>
                </a:lnTo>
                <a:lnTo>
                  <a:pt x="1679819" y="1555791"/>
                </a:lnTo>
                <a:lnTo>
                  <a:pt x="0" y="155579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3" id="13"/>
          <p:cNvSpPr txBox="true"/>
          <p:nvPr/>
        </p:nvSpPr>
        <p:spPr>
          <a:xfrm rot="0">
            <a:off x="2368905" y="8477537"/>
            <a:ext cx="4619923" cy="917194"/>
          </a:xfrm>
          <a:prstGeom prst="rect">
            <a:avLst/>
          </a:prstGeom>
        </p:spPr>
        <p:txBody>
          <a:bodyPr anchor="t" rtlCol="false" tIns="0" lIns="0" bIns="0" rIns="0">
            <a:spAutoFit/>
          </a:bodyPr>
          <a:lstStyle/>
          <a:p>
            <a:pPr algn="ctr">
              <a:lnSpc>
                <a:spcPts val="3682"/>
              </a:lnSpc>
            </a:pPr>
            <a:r>
              <a:rPr lang="en-US" b="true" sz="2899">
                <a:solidFill>
                  <a:srgbClr val="010101"/>
                </a:solidFill>
                <a:latin typeface="Montserrat Bold"/>
                <a:ea typeface="Montserrat Bold"/>
                <a:cs typeface="Montserrat Bold"/>
                <a:sym typeface="Montserrat Bold"/>
              </a:rPr>
              <a:t>Nguyễn Dương Chí Tâm​</a:t>
            </a:r>
          </a:p>
          <a:p>
            <a:pPr algn="ctr">
              <a:lnSpc>
                <a:spcPts val="3682"/>
              </a:lnSpc>
            </a:pPr>
            <a:r>
              <a:rPr lang="en-US" b="true" sz="2899">
                <a:solidFill>
                  <a:srgbClr val="010101"/>
                </a:solidFill>
                <a:latin typeface="Montserrat Bold"/>
                <a:ea typeface="Montserrat Bold"/>
                <a:cs typeface="Montserrat Bold"/>
                <a:sym typeface="Montserrat Bold"/>
              </a:rPr>
              <a:t>21520439</a:t>
            </a:r>
          </a:p>
        </p:txBody>
      </p:sp>
      <p:sp>
        <p:nvSpPr>
          <p:cNvPr name="TextBox 14" id="14"/>
          <p:cNvSpPr txBox="true"/>
          <p:nvPr/>
        </p:nvSpPr>
        <p:spPr>
          <a:xfrm rot="0">
            <a:off x="2034250" y="4516040"/>
            <a:ext cx="5289232" cy="917194"/>
          </a:xfrm>
          <a:prstGeom prst="rect">
            <a:avLst/>
          </a:prstGeom>
        </p:spPr>
        <p:txBody>
          <a:bodyPr anchor="t" rtlCol="false" tIns="0" lIns="0" bIns="0" rIns="0">
            <a:spAutoFit/>
          </a:bodyPr>
          <a:lstStyle/>
          <a:p>
            <a:pPr algn="ctr">
              <a:lnSpc>
                <a:spcPts val="3682"/>
              </a:lnSpc>
            </a:pPr>
            <a:r>
              <a:rPr lang="en-US" b="true" sz="2899">
                <a:solidFill>
                  <a:srgbClr val="000000"/>
                </a:solidFill>
                <a:latin typeface="Montserrat Bold"/>
                <a:ea typeface="Montserrat Bold"/>
                <a:cs typeface="Montserrat Bold"/>
                <a:sym typeface="Montserrat Bold"/>
              </a:rPr>
              <a:t>Nguyễn Trương Đình Giang​</a:t>
            </a:r>
          </a:p>
          <a:p>
            <a:pPr algn="ctr">
              <a:lnSpc>
                <a:spcPts val="3682"/>
              </a:lnSpc>
            </a:pPr>
            <a:r>
              <a:rPr lang="en-US" b="true" sz="2899">
                <a:solidFill>
                  <a:srgbClr val="000000"/>
                </a:solidFill>
                <a:latin typeface="Montserrat Bold"/>
                <a:ea typeface="Montserrat Bold"/>
                <a:cs typeface="Montserrat Bold"/>
                <a:sym typeface="Montserrat Bold"/>
              </a:rPr>
              <a:t>21520215</a:t>
            </a:r>
          </a:p>
        </p:txBody>
      </p:sp>
      <p:sp>
        <p:nvSpPr>
          <p:cNvPr name="TextBox 15" id="15"/>
          <p:cNvSpPr txBox="true"/>
          <p:nvPr/>
        </p:nvSpPr>
        <p:spPr>
          <a:xfrm rot="0">
            <a:off x="12659574" y="4516040"/>
            <a:ext cx="3346549" cy="917194"/>
          </a:xfrm>
          <a:prstGeom prst="rect">
            <a:avLst/>
          </a:prstGeom>
        </p:spPr>
        <p:txBody>
          <a:bodyPr anchor="t" rtlCol="false" tIns="0" lIns="0" bIns="0" rIns="0">
            <a:spAutoFit/>
          </a:bodyPr>
          <a:lstStyle/>
          <a:p>
            <a:pPr algn="ctr">
              <a:lnSpc>
                <a:spcPts val="3682"/>
              </a:lnSpc>
            </a:pPr>
            <a:r>
              <a:rPr lang="en-US" b="true" sz="2899">
                <a:solidFill>
                  <a:srgbClr val="010101"/>
                </a:solidFill>
                <a:latin typeface="Montserrat Bold"/>
                <a:ea typeface="Montserrat Bold"/>
                <a:cs typeface="Montserrat Bold"/>
                <a:sym typeface="Montserrat Bold"/>
              </a:rPr>
              <a:t>Huỳnh Mạnh Huy​</a:t>
            </a:r>
          </a:p>
          <a:p>
            <a:pPr algn="ctr">
              <a:lnSpc>
                <a:spcPts val="3682"/>
              </a:lnSpc>
            </a:pPr>
            <a:r>
              <a:rPr lang="en-US" b="true" sz="2899">
                <a:solidFill>
                  <a:srgbClr val="010101"/>
                </a:solidFill>
                <a:latin typeface="Montserrat Bold"/>
                <a:ea typeface="Montserrat Bold"/>
                <a:cs typeface="Montserrat Bold"/>
                <a:sym typeface="Montserrat Bold"/>
              </a:rPr>
              <a:t>21520259</a:t>
            </a:r>
          </a:p>
        </p:txBody>
      </p:sp>
      <p:sp>
        <p:nvSpPr>
          <p:cNvPr name="TextBox 16" id="16"/>
          <p:cNvSpPr txBox="true"/>
          <p:nvPr/>
        </p:nvSpPr>
        <p:spPr>
          <a:xfrm rot="0">
            <a:off x="12818374" y="8477537"/>
            <a:ext cx="3435376" cy="917194"/>
          </a:xfrm>
          <a:prstGeom prst="rect">
            <a:avLst/>
          </a:prstGeom>
        </p:spPr>
        <p:txBody>
          <a:bodyPr anchor="t" rtlCol="false" tIns="0" lIns="0" bIns="0" rIns="0">
            <a:spAutoFit/>
          </a:bodyPr>
          <a:lstStyle/>
          <a:p>
            <a:pPr algn="ctr">
              <a:lnSpc>
                <a:spcPts val="3682"/>
              </a:lnSpc>
            </a:pPr>
            <a:r>
              <a:rPr lang="en-US" b="true" sz="2899">
                <a:solidFill>
                  <a:srgbClr val="010101"/>
                </a:solidFill>
                <a:latin typeface="Montserrat Bold"/>
                <a:ea typeface="Montserrat Bold"/>
                <a:cs typeface="Montserrat Bold"/>
                <a:sym typeface="Montserrat Bold"/>
              </a:rPr>
              <a:t>Đỗ Hiền Thảo​</a:t>
            </a:r>
          </a:p>
          <a:p>
            <a:pPr algn="ctr">
              <a:lnSpc>
                <a:spcPts val="3682"/>
              </a:lnSpc>
            </a:pPr>
            <a:r>
              <a:rPr lang="en-US" b="true" sz="2899">
                <a:solidFill>
                  <a:srgbClr val="010101"/>
                </a:solidFill>
                <a:latin typeface="Montserrat Bold"/>
                <a:ea typeface="Montserrat Bold"/>
                <a:cs typeface="Montserrat Bold"/>
                <a:sym typeface="Montserrat Bold"/>
              </a:rPr>
              <a:t>21520460</a:t>
            </a:r>
          </a:p>
        </p:txBody>
      </p:sp>
      <p:sp>
        <p:nvSpPr>
          <p:cNvPr name="TextBox 17" id="17"/>
          <p:cNvSpPr txBox="true"/>
          <p:nvPr/>
        </p:nvSpPr>
        <p:spPr>
          <a:xfrm rot="0">
            <a:off x="9631532" y="5451931"/>
            <a:ext cx="74910" cy="304814"/>
          </a:xfrm>
          <a:prstGeom prst="rect">
            <a:avLst/>
          </a:prstGeom>
        </p:spPr>
        <p:txBody>
          <a:bodyPr anchor="t" rtlCol="false" tIns="0" lIns="0" bIns="0" rIns="0">
            <a:spAutoFit/>
          </a:bodyPr>
          <a:lstStyle/>
          <a:p>
            <a:pPr algn="ctr">
              <a:lnSpc>
                <a:spcPts val="2250"/>
              </a:lnSpc>
              <a:spcBef>
                <a:spcPct val="0"/>
              </a:spcBef>
            </a:pPr>
            <a:r>
              <a:rPr lang="en-US" sz="2250">
                <a:solidFill>
                  <a:srgbClr val="010101"/>
                </a:solidFill>
                <a:latin typeface="Montserrat"/>
                <a:ea typeface="Montserrat"/>
                <a:cs typeface="Montserrat"/>
                <a:sym typeface="Montserrat"/>
              </a:rPr>
              <a:t>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7259300" y="8836223"/>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21274" y="-2039892"/>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0176029" y="9591213"/>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70530" y="-2539667"/>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4228549" y="4399893"/>
            <a:ext cx="9830901" cy="1734865"/>
          </a:xfrm>
          <a:custGeom>
            <a:avLst/>
            <a:gdLst/>
            <a:ahLst/>
            <a:cxnLst/>
            <a:rect r="r" b="b" t="t" l="l"/>
            <a:pathLst>
              <a:path h="1734865" w="9830901">
                <a:moveTo>
                  <a:pt x="0" y="0"/>
                </a:moveTo>
                <a:lnTo>
                  <a:pt x="9830902" y="0"/>
                </a:lnTo>
                <a:lnTo>
                  <a:pt x="9830902" y="1734864"/>
                </a:lnTo>
                <a:lnTo>
                  <a:pt x="0" y="1734864"/>
                </a:lnTo>
                <a:lnTo>
                  <a:pt x="0" y="0"/>
                </a:lnTo>
                <a:close/>
              </a:path>
            </a:pathLst>
          </a:custGeom>
          <a:blipFill>
            <a:blip r:embed="rId13"/>
            <a:stretch>
              <a:fillRect l="0" t="0" r="0" b="0"/>
            </a:stretch>
          </a:blipFill>
        </p:spPr>
      </p:sp>
      <p:sp>
        <p:nvSpPr>
          <p:cNvPr name="TextBox 9" id="9"/>
          <p:cNvSpPr txBox="true"/>
          <p:nvPr/>
        </p:nvSpPr>
        <p:spPr>
          <a:xfrm rot="0">
            <a:off x="1429084" y="1096322"/>
            <a:ext cx="14312038" cy="904240"/>
          </a:xfrm>
          <a:prstGeom prst="rect">
            <a:avLst/>
          </a:prstGeom>
        </p:spPr>
        <p:txBody>
          <a:bodyPr anchor="t" rtlCol="false" tIns="0" lIns="0" bIns="0" rIns="0">
            <a:spAutoFit/>
          </a:bodyPr>
          <a:lstStyle/>
          <a:p>
            <a:pPr algn="l">
              <a:lnSpc>
                <a:spcPts val="7204"/>
              </a:lnSpc>
            </a:pPr>
            <a:r>
              <a:rPr lang="en-US" sz="5499" b="true">
                <a:solidFill>
                  <a:srgbClr val="100F0D"/>
                </a:solidFill>
                <a:latin typeface="Montserrat Bold"/>
                <a:ea typeface="Montserrat Bold"/>
                <a:cs typeface="Montserrat Bold"/>
                <a:sym typeface="Montserrat Bold"/>
              </a:rPr>
              <a:t>Tiện ích của một xổ số </a:t>
            </a:r>
          </a:p>
        </p:txBody>
      </p:sp>
      <p:sp>
        <p:nvSpPr>
          <p:cNvPr name="TextBox 10" id="10"/>
          <p:cNvSpPr txBox="true"/>
          <p:nvPr/>
        </p:nvSpPr>
        <p:spPr>
          <a:xfrm rot="0">
            <a:off x="2776724" y="2409168"/>
            <a:ext cx="12734552" cy="1615440"/>
          </a:xfrm>
          <a:prstGeom prst="rect">
            <a:avLst/>
          </a:prstGeom>
        </p:spPr>
        <p:txBody>
          <a:bodyPr anchor="t" rtlCol="false" tIns="0" lIns="0" bIns="0" rIns="0">
            <a:spAutoFit/>
          </a:bodyPr>
          <a:lstStyle/>
          <a:p>
            <a:pPr algn="just" marL="0" indent="0" lvl="0">
              <a:lnSpc>
                <a:spcPts val="4320"/>
              </a:lnSpc>
              <a:spcBef>
                <a:spcPct val="0"/>
              </a:spcBef>
            </a:pPr>
            <a:r>
              <a:rPr lang="en-US" b="true" sz="3200" spc="192">
                <a:solidFill>
                  <a:srgbClr val="100F0D"/>
                </a:solidFill>
                <a:latin typeface="Montserrat Medium"/>
                <a:ea typeface="Montserrat Medium"/>
                <a:cs typeface="Montserrat Medium"/>
                <a:sym typeface="Montserrat Medium"/>
              </a:rPr>
              <a:t>Tiện ích này sẽ tổng hợp các kết quả, xác suất, tiện ích của từng kết quả và phản ánh cách con người ra quyết định đối mặt với rủi ro:</a:t>
            </a:r>
          </a:p>
        </p:txBody>
      </p:sp>
      <p:sp>
        <p:nvSpPr>
          <p:cNvPr name="TextBox 11" id="11"/>
          <p:cNvSpPr txBox="true"/>
          <p:nvPr/>
        </p:nvSpPr>
        <p:spPr>
          <a:xfrm rot="0">
            <a:off x="2936261" y="6334477"/>
            <a:ext cx="15830216" cy="2961766"/>
          </a:xfrm>
          <a:prstGeom prst="rect">
            <a:avLst/>
          </a:prstGeom>
        </p:spPr>
        <p:txBody>
          <a:bodyPr anchor="t" rtlCol="false" tIns="0" lIns="0" bIns="0" rIns="0">
            <a:spAutoFit/>
          </a:bodyPr>
          <a:lstStyle/>
          <a:p>
            <a:pPr algn="just">
              <a:lnSpc>
                <a:spcPts val="4774"/>
              </a:lnSpc>
            </a:pPr>
            <a:r>
              <a:rPr lang="en-US" b="true" sz="3100" spc="186">
                <a:solidFill>
                  <a:srgbClr val="100F0D"/>
                </a:solidFill>
                <a:latin typeface="Montserrat Medium"/>
                <a:ea typeface="Montserrat Medium"/>
                <a:cs typeface="Montserrat Medium"/>
                <a:sym typeface="Montserrat Medium"/>
              </a:rPr>
              <a:t>Trong đó: </a:t>
            </a:r>
          </a:p>
          <a:p>
            <a:pPr algn="just" marL="669293" indent="-334646" lvl="1">
              <a:lnSpc>
                <a:spcPts val="4774"/>
              </a:lnSpc>
              <a:buFont typeface="Arial"/>
              <a:buChar char="•"/>
            </a:pPr>
            <a:r>
              <a:rPr lang="en-US" b="true" sz="3100" spc="186">
                <a:solidFill>
                  <a:srgbClr val="100F0D"/>
                </a:solidFill>
                <a:latin typeface="Montserrat Medium"/>
                <a:ea typeface="Montserrat Medium"/>
                <a:cs typeface="Montserrat Medium"/>
                <a:sym typeface="Montserrat Medium"/>
              </a:rPr>
              <a:t>Si</a:t>
            </a:r>
            <a:r>
              <a:rPr lang="en-US" b="true" sz="3100" spc="186">
                <a:solidFill>
                  <a:srgbClr val="100F0D"/>
                </a:solidFill>
                <a:latin typeface="Montserrat Medium"/>
                <a:ea typeface="Montserrat Medium"/>
                <a:cs typeface="Montserrat Medium"/>
                <a:sym typeface="Montserrat Medium"/>
              </a:rPr>
              <a:t>: Các kết quả có thể xảy ra.</a:t>
            </a:r>
          </a:p>
          <a:p>
            <a:pPr algn="just" marL="669293" indent="-334646" lvl="1">
              <a:lnSpc>
                <a:spcPts val="4774"/>
              </a:lnSpc>
              <a:buFont typeface="Arial"/>
              <a:buChar char="•"/>
            </a:pPr>
            <a:r>
              <a:rPr lang="en-US" b="true" sz="3100" spc="186">
                <a:solidFill>
                  <a:srgbClr val="100F0D"/>
                </a:solidFill>
                <a:latin typeface="Montserrat Medium"/>
                <a:ea typeface="Montserrat Medium"/>
                <a:cs typeface="Montserrat Medium"/>
                <a:sym typeface="Montserrat Medium"/>
              </a:rPr>
              <a:t>pi: Xác suất của từng kết quả Si</a:t>
            </a:r>
          </a:p>
          <a:p>
            <a:pPr algn="just" marL="669293" indent="-334646" lvl="1">
              <a:lnSpc>
                <a:spcPts val="4774"/>
              </a:lnSpc>
              <a:buFont typeface="Arial"/>
              <a:buChar char="•"/>
            </a:pPr>
            <a:r>
              <a:rPr lang="en-US" b="true" sz="3100" spc="186">
                <a:solidFill>
                  <a:srgbClr val="100F0D"/>
                </a:solidFill>
                <a:latin typeface="Montserrat Medium"/>
                <a:ea typeface="Montserrat Medium"/>
                <a:cs typeface="Montserrat Medium"/>
                <a:sym typeface="Montserrat Medium"/>
              </a:rPr>
              <a:t>U(Si): Tiện ích của từng kết quả Si</a:t>
            </a:r>
          </a:p>
          <a:p>
            <a:pPr algn="just">
              <a:lnSpc>
                <a:spcPts val="4774"/>
              </a:lnSpc>
            </a:pPr>
          </a:p>
        </p:txBody>
      </p:sp>
      <p:sp>
        <p:nvSpPr>
          <p:cNvPr name="TextBox 12" id="12"/>
          <p:cNvSpPr txBox="true"/>
          <p:nvPr/>
        </p:nvSpPr>
        <p:spPr>
          <a:xfrm rot="0">
            <a:off x="16960888" y="9201150"/>
            <a:ext cx="760571"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20</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7259300" y="8836223"/>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21274" y="-2039892"/>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0176029" y="9591213"/>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70530" y="-2539667"/>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8900976" y="7560952"/>
            <a:ext cx="1658017" cy="501550"/>
          </a:xfrm>
          <a:custGeom>
            <a:avLst/>
            <a:gdLst/>
            <a:ahLst/>
            <a:cxnLst/>
            <a:rect r="r" b="b" t="t" l="l"/>
            <a:pathLst>
              <a:path h="501550" w="1658017">
                <a:moveTo>
                  <a:pt x="0" y="0"/>
                </a:moveTo>
                <a:lnTo>
                  <a:pt x="1658017" y="0"/>
                </a:lnTo>
                <a:lnTo>
                  <a:pt x="1658017" y="501550"/>
                </a:lnTo>
                <a:lnTo>
                  <a:pt x="0" y="50155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1429084" y="2936094"/>
            <a:ext cx="5991529" cy="2207406"/>
          </a:xfrm>
          <a:custGeom>
            <a:avLst/>
            <a:gdLst/>
            <a:ahLst/>
            <a:cxnLst/>
            <a:rect r="r" b="b" t="t" l="l"/>
            <a:pathLst>
              <a:path h="2207406" w="5991529">
                <a:moveTo>
                  <a:pt x="0" y="0"/>
                </a:moveTo>
                <a:lnTo>
                  <a:pt x="5991529" y="0"/>
                </a:lnTo>
                <a:lnTo>
                  <a:pt x="5991529" y="2207406"/>
                </a:lnTo>
                <a:lnTo>
                  <a:pt x="0" y="2207406"/>
                </a:lnTo>
                <a:lnTo>
                  <a:pt x="0" y="0"/>
                </a:lnTo>
                <a:close/>
              </a:path>
            </a:pathLst>
          </a:custGeom>
          <a:blipFill>
            <a:blip r:embed="rId15"/>
            <a:stretch>
              <a:fillRect l="0" t="0" r="0" b="0"/>
            </a:stretch>
          </a:blipFill>
        </p:spPr>
      </p:sp>
      <p:sp>
        <p:nvSpPr>
          <p:cNvPr name="Freeform 10" id="10"/>
          <p:cNvSpPr/>
          <p:nvPr/>
        </p:nvSpPr>
        <p:spPr>
          <a:xfrm flipH="false" flipV="false" rot="0">
            <a:off x="1429084" y="6153294"/>
            <a:ext cx="6172136" cy="1102858"/>
          </a:xfrm>
          <a:custGeom>
            <a:avLst/>
            <a:gdLst/>
            <a:ahLst/>
            <a:cxnLst/>
            <a:rect r="r" b="b" t="t" l="l"/>
            <a:pathLst>
              <a:path h="1102858" w="6172136">
                <a:moveTo>
                  <a:pt x="0" y="0"/>
                </a:moveTo>
                <a:lnTo>
                  <a:pt x="6172136" y="0"/>
                </a:lnTo>
                <a:lnTo>
                  <a:pt x="6172136" y="1102858"/>
                </a:lnTo>
                <a:lnTo>
                  <a:pt x="0" y="1102858"/>
                </a:lnTo>
                <a:lnTo>
                  <a:pt x="0" y="0"/>
                </a:lnTo>
                <a:close/>
              </a:path>
            </a:pathLst>
          </a:custGeom>
          <a:blipFill>
            <a:blip r:embed="rId16"/>
            <a:stretch>
              <a:fillRect l="0" t="0" r="0" b="0"/>
            </a:stretch>
          </a:blipFill>
        </p:spPr>
      </p:sp>
      <p:sp>
        <p:nvSpPr>
          <p:cNvPr name="Freeform 11" id="11"/>
          <p:cNvSpPr/>
          <p:nvPr/>
        </p:nvSpPr>
        <p:spPr>
          <a:xfrm flipH="false" flipV="false" rot="0">
            <a:off x="1429084" y="8347717"/>
            <a:ext cx="8612683" cy="865201"/>
          </a:xfrm>
          <a:custGeom>
            <a:avLst/>
            <a:gdLst/>
            <a:ahLst/>
            <a:cxnLst/>
            <a:rect r="r" b="b" t="t" l="l"/>
            <a:pathLst>
              <a:path h="865201" w="8612683">
                <a:moveTo>
                  <a:pt x="0" y="0"/>
                </a:moveTo>
                <a:lnTo>
                  <a:pt x="8612683" y="0"/>
                </a:lnTo>
                <a:lnTo>
                  <a:pt x="8612683" y="865201"/>
                </a:lnTo>
                <a:lnTo>
                  <a:pt x="0" y="865201"/>
                </a:lnTo>
                <a:lnTo>
                  <a:pt x="0" y="0"/>
                </a:lnTo>
                <a:close/>
              </a:path>
            </a:pathLst>
          </a:custGeom>
          <a:blipFill>
            <a:blip r:embed="rId17"/>
            <a:stretch>
              <a:fillRect l="0" t="0" r="0" b="0"/>
            </a:stretch>
          </a:blipFill>
        </p:spPr>
      </p:sp>
      <p:sp>
        <p:nvSpPr>
          <p:cNvPr name="TextBox 12" id="12"/>
          <p:cNvSpPr txBox="true"/>
          <p:nvPr/>
        </p:nvSpPr>
        <p:spPr>
          <a:xfrm rot="0">
            <a:off x="1429084" y="1096322"/>
            <a:ext cx="14312038" cy="904240"/>
          </a:xfrm>
          <a:prstGeom prst="rect">
            <a:avLst/>
          </a:prstGeom>
        </p:spPr>
        <p:txBody>
          <a:bodyPr anchor="t" rtlCol="false" tIns="0" lIns="0" bIns="0" rIns="0">
            <a:spAutoFit/>
          </a:bodyPr>
          <a:lstStyle/>
          <a:p>
            <a:pPr algn="l">
              <a:lnSpc>
                <a:spcPts val="7204"/>
              </a:lnSpc>
            </a:pPr>
            <a:r>
              <a:rPr lang="en-US" sz="5499" b="true">
                <a:solidFill>
                  <a:srgbClr val="100F0D"/>
                </a:solidFill>
                <a:latin typeface="Montserrat Bold"/>
                <a:ea typeface="Montserrat Bold"/>
                <a:cs typeface="Montserrat Bold"/>
                <a:sym typeface="Montserrat Bold"/>
              </a:rPr>
              <a:t>Tiện ích của một xổ số </a:t>
            </a:r>
          </a:p>
        </p:txBody>
      </p:sp>
      <p:sp>
        <p:nvSpPr>
          <p:cNvPr name="TextBox 13" id="13"/>
          <p:cNvSpPr txBox="true"/>
          <p:nvPr/>
        </p:nvSpPr>
        <p:spPr>
          <a:xfrm rot="0">
            <a:off x="1429084" y="2204742"/>
            <a:ext cx="12734552" cy="529590"/>
          </a:xfrm>
          <a:prstGeom prst="rect">
            <a:avLst/>
          </a:prstGeom>
        </p:spPr>
        <p:txBody>
          <a:bodyPr anchor="t" rtlCol="false" tIns="0" lIns="0" bIns="0" rIns="0">
            <a:spAutoFit/>
          </a:bodyPr>
          <a:lstStyle/>
          <a:p>
            <a:pPr algn="just" marL="690882" indent="-345441" lvl="1">
              <a:lnSpc>
                <a:spcPts val="4320"/>
              </a:lnSpc>
              <a:buFont typeface="Arial"/>
              <a:buChar char="•"/>
            </a:pPr>
            <a:r>
              <a:rPr lang="en-US" b="true" sz="3200" spc="192">
                <a:solidFill>
                  <a:srgbClr val="100F0D"/>
                </a:solidFill>
                <a:latin typeface="Montserrat Medium"/>
                <a:ea typeface="Montserrat Medium"/>
                <a:cs typeface="Montserrat Medium"/>
                <a:sym typeface="Montserrat Medium"/>
              </a:rPr>
              <a:t>Ví dụ minh họa:</a:t>
            </a:r>
          </a:p>
        </p:txBody>
      </p:sp>
      <p:sp>
        <p:nvSpPr>
          <p:cNvPr name="TextBox 14" id="14"/>
          <p:cNvSpPr txBox="true"/>
          <p:nvPr/>
        </p:nvSpPr>
        <p:spPr>
          <a:xfrm rot="0">
            <a:off x="1429084" y="5318904"/>
            <a:ext cx="12734552" cy="529590"/>
          </a:xfrm>
          <a:prstGeom prst="rect">
            <a:avLst/>
          </a:prstGeom>
        </p:spPr>
        <p:txBody>
          <a:bodyPr anchor="t" rtlCol="false" tIns="0" lIns="0" bIns="0" rIns="0">
            <a:spAutoFit/>
          </a:bodyPr>
          <a:lstStyle/>
          <a:p>
            <a:pPr algn="just" marL="690882" indent="-345441" lvl="1">
              <a:lnSpc>
                <a:spcPts val="4320"/>
              </a:lnSpc>
              <a:buFont typeface="Arial"/>
              <a:buChar char="•"/>
            </a:pPr>
            <a:r>
              <a:rPr lang="en-US" b="true" sz="3200" spc="192">
                <a:solidFill>
                  <a:srgbClr val="100F0D"/>
                </a:solidFill>
                <a:latin typeface="Montserrat Medium"/>
                <a:ea typeface="Montserrat Medium"/>
                <a:cs typeface="Montserrat Medium"/>
                <a:sym typeface="Montserrat Medium"/>
              </a:rPr>
              <a:t>Kết quả:</a:t>
            </a:r>
          </a:p>
        </p:txBody>
      </p:sp>
      <p:sp>
        <p:nvSpPr>
          <p:cNvPr name="TextBox 15" id="15"/>
          <p:cNvSpPr txBox="true"/>
          <p:nvPr/>
        </p:nvSpPr>
        <p:spPr>
          <a:xfrm rot="0">
            <a:off x="1429084" y="7513327"/>
            <a:ext cx="12734552" cy="529590"/>
          </a:xfrm>
          <a:prstGeom prst="rect">
            <a:avLst/>
          </a:prstGeom>
        </p:spPr>
        <p:txBody>
          <a:bodyPr anchor="t" rtlCol="false" tIns="0" lIns="0" bIns="0" rIns="0">
            <a:spAutoFit/>
          </a:bodyPr>
          <a:lstStyle/>
          <a:p>
            <a:pPr algn="just" marL="690882" indent="-345441" lvl="1">
              <a:lnSpc>
                <a:spcPts val="4320"/>
              </a:lnSpc>
              <a:buFont typeface="Arial"/>
              <a:buChar char="•"/>
            </a:pPr>
            <a:r>
              <a:rPr lang="en-US" b="true" sz="3200" spc="192">
                <a:solidFill>
                  <a:srgbClr val="100F0D"/>
                </a:solidFill>
                <a:latin typeface="Montserrat Medium"/>
                <a:ea typeface="Montserrat Medium"/>
                <a:cs typeface="Montserrat Medium"/>
                <a:sym typeface="Montserrat Medium"/>
              </a:rPr>
              <a:t>Áp dụng công thức:</a:t>
            </a:r>
          </a:p>
        </p:txBody>
      </p:sp>
      <p:sp>
        <p:nvSpPr>
          <p:cNvPr name="TextBox 16" id="16"/>
          <p:cNvSpPr txBox="true"/>
          <p:nvPr/>
        </p:nvSpPr>
        <p:spPr>
          <a:xfrm rot="0">
            <a:off x="11039414" y="7099935"/>
            <a:ext cx="6973475" cy="2158365"/>
          </a:xfrm>
          <a:prstGeom prst="rect">
            <a:avLst/>
          </a:prstGeom>
        </p:spPr>
        <p:txBody>
          <a:bodyPr anchor="t" rtlCol="false" tIns="0" lIns="0" bIns="0" rIns="0">
            <a:spAutoFit/>
          </a:bodyPr>
          <a:lstStyle/>
          <a:p>
            <a:pPr algn="just">
              <a:lnSpc>
                <a:spcPts val="4320"/>
              </a:lnSpc>
            </a:pPr>
            <a:r>
              <a:rPr lang="en-US" sz="3200" spc="192">
                <a:solidFill>
                  <a:srgbClr val="100F0D"/>
                </a:solidFill>
                <a:latin typeface="Montserrat"/>
                <a:ea typeface="Montserrat"/>
                <a:cs typeface="Montserrat"/>
                <a:sym typeface="Montserrat"/>
              </a:rPr>
              <a:t>Trò chơi này có giá trị kỳ vọng tiện ích cao (75%), thể hiện nó đáng để tham gia dựa trên sở thích hợp lý.</a:t>
            </a:r>
          </a:p>
        </p:txBody>
      </p:sp>
      <p:sp>
        <p:nvSpPr>
          <p:cNvPr name="TextBox 17" id="17"/>
          <p:cNvSpPr txBox="true"/>
          <p:nvPr/>
        </p:nvSpPr>
        <p:spPr>
          <a:xfrm rot="0">
            <a:off x="17043875" y="9201150"/>
            <a:ext cx="594598"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21</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7259300" y="8836223"/>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21274" y="-2039892"/>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0176029" y="9591213"/>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70530" y="-2539667"/>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3967136" y="2310896"/>
            <a:ext cx="12417787" cy="6969984"/>
          </a:xfrm>
          <a:custGeom>
            <a:avLst/>
            <a:gdLst/>
            <a:ahLst/>
            <a:cxnLst/>
            <a:rect r="r" b="b" t="t" l="l"/>
            <a:pathLst>
              <a:path h="6969984" w="12417787">
                <a:moveTo>
                  <a:pt x="0" y="0"/>
                </a:moveTo>
                <a:lnTo>
                  <a:pt x="12417786" y="0"/>
                </a:lnTo>
                <a:lnTo>
                  <a:pt x="12417786" y="6969983"/>
                </a:lnTo>
                <a:lnTo>
                  <a:pt x="0" y="6969983"/>
                </a:lnTo>
                <a:lnTo>
                  <a:pt x="0" y="0"/>
                </a:lnTo>
                <a:close/>
              </a:path>
            </a:pathLst>
          </a:custGeom>
          <a:blipFill>
            <a:blip r:embed="rId13"/>
            <a:stretch>
              <a:fillRect l="0" t="0" r="0" b="0"/>
            </a:stretch>
          </a:blipFill>
        </p:spPr>
      </p:sp>
      <p:sp>
        <p:nvSpPr>
          <p:cNvPr name="TextBox 9" id="9"/>
          <p:cNvSpPr txBox="true"/>
          <p:nvPr/>
        </p:nvSpPr>
        <p:spPr>
          <a:xfrm rot="0">
            <a:off x="1429084" y="1096322"/>
            <a:ext cx="14312038" cy="904240"/>
          </a:xfrm>
          <a:prstGeom prst="rect">
            <a:avLst/>
          </a:prstGeom>
        </p:spPr>
        <p:txBody>
          <a:bodyPr anchor="t" rtlCol="false" tIns="0" lIns="0" bIns="0" rIns="0">
            <a:spAutoFit/>
          </a:bodyPr>
          <a:lstStyle/>
          <a:p>
            <a:pPr algn="l">
              <a:lnSpc>
                <a:spcPts val="7204"/>
              </a:lnSpc>
            </a:pPr>
            <a:r>
              <a:rPr lang="en-US" sz="5499" b="true">
                <a:solidFill>
                  <a:srgbClr val="100F0D"/>
                </a:solidFill>
                <a:latin typeface="Montserrat Bold"/>
                <a:ea typeface="Montserrat Bold"/>
                <a:cs typeface="Montserrat Bold"/>
                <a:sym typeface="Montserrat Bold"/>
              </a:rPr>
              <a:t>Tiện ích của một xổ số </a:t>
            </a:r>
          </a:p>
        </p:txBody>
      </p:sp>
      <p:sp>
        <p:nvSpPr>
          <p:cNvPr name="TextBox 10" id="10"/>
          <p:cNvSpPr txBox="true"/>
          <p:nvPr/>
        </p:nvSpPr>
        <p:spPr>
          <a:xfrm rot="0">
            <a:off x="1429084" y="2452047"/>
            <a:ext cx="12734552" cy="529590"/>
          </a:xfrm>
          <a:prstGeom prst="rect">
            <a:avLst/>
          </a:prstGeom>
        </p:spPr>
        <p:txBody>
          <a:bodyPr anchor="t" rtlCol="false" tIns="0" lIns="0" bIns="0" rIns="0">
            <a:spAutoFit/>
          </a:bodyPr>
          <a:lstStyle/>
          <a:p>
            <a:pPr algn="just" marL="690882" indent="-345441" lvl="1">
              <a:lnSpc>
                <a:spcPts val="4320"/>
              </a:lnSpc>
              <a:buFont typeface="Arial"/>
              <a:buChar char="•"/>
            </a:pPr>
            <a:r>
              <a:rPr lang="en-US" b="true" sz="3200" spc="192">
                <a:solidFill>
                  <a:srgbClr val="100F0D"/>
                </a:solidFill>
                <a:latin typeface="Montserrat Medium"/>
                <a:ea typeface="Montserrat Medium"/>
                <a:cs typeface="Montserrat Medium"/>
                <a:sym typeface="Montserrat Medium"/>
              </a:rPr>
              <a:t>Code:</a:t>
            </a:r>
          </a:p>
        </p:txBody>
      </p:sp>
      <p:sp>
        <p:nvSpPr>
          <p:cNvPr name="TextBox 11" id="11"/>
          <p:cNvSpPr txBox="true"/>
          <p:nvPr/>
        </p:nvSpPr>
        <p:spPr>
          <a:xfrm rot="0">
            <a:off x="16986903" y="9201150"/>
            <a:ext cx="708541"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22</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7259300" y="8836223"/>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21274" y="-2039892"/>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0176029" y="9591213"/>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70530" y="-2539667"/>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2974077" y="3975282"/>
            <a:ext cx="12339846" cy="2336436"/>
          </a:xfrm>
          <a:custGeom>
            <a:avLst/>
            <a:gdLst/>
            <a:ahLst/>
            <a:cxnLst/>
            <a:rect r="r" b="b" t="t" l="l"/>
            <a:pathLst>
              <a:path h="2336436" w="12339846">
                <a:moveTo>
                  <a:pt x="0" y="0"/>
                </a:moveTo>
                <a:lnTo>
                  <a:pt x="12339846" y="0"/>
                </a:lnTo>
                <a:lnTo>
                  <a:pt x="12339846" y="2336436"/>
                </a:lnTo>
                <a:lnTo>
                  <a:pt x="0" y="2336436"/>
                </a:lnTo>
                <a:lnTo>
                  <a:pt x="0" y="0"/>
                </a:lnTo>
                <a:close/>
              </a:path>
            </a:pathLst>
          </a:custGeom>
          <a:blipFill>
            <a:blip r:embed="rId13"/>
            <a:stretch>
              <a:fillRect l="0" t="0" r="0" b="0"/>
            </a:stretch>
          </a:blipFill>
        </p:spPr>
      </p:sp>
      <p:sp>
        <p:nvSpPr>
          <p:cNvPr name="Freeform 9" id="9"/>
          <p:cNvSpPr/>
          <p:nvPr/>
        </p:nvSpPr>
        <p:spPr>
          <a:xfrm flipH="false" flipV="false" rot="0">
            <a:off x="6151783" y="5998526"/>
            <a:ext cx="5984435" cy="1460487"/>
          </a:xfrm>
          <a:custGeom>
            <a:avLst/>
            <a:gdLst/>
            <a:ahLst/>
            <a:cxnLst/>
            <a:rect r="r" b="b" t="t" l="l"/>
            <a:pathLst>
              <a:path h="1460487" w="5984435">
                <a:moveTo>
                  <a:pt x="0" y="0"/>
                </a:moveTo>
                <a:lnTo>
                  <a:pt x="5984434" y="0"/>
                </a:lnTo>
                <a:lnTo>
                  <a:pt x="5984434" y="1460487"/>
                </a:lnTo>
                <a:lnTo>
                  <a:pt x="0" y="1460487"/>
                </a:lnTo>
                <a:lnTo>
                  <a:pt x="0" y="0"/>
                </a:lnTo>
                <a:close/>
              </a:path>
            </a:pathLst>
          </a:custGeom>
          <a:blipFill>
            <a:blip r:embed="rId14"/>
            <a:stretch>
              <a:fillRect l="0" t="0" r="0" b="0"/>
            </a:stretch>
          </a:blipFill>
        </p:spPr>
      </p:sp>
      <p:sp>
        <p:nvSpPr>
          <p:cNvPr name="TextBox 10" id="10"/>
          <p:cNvSpPr txBox="true"/>
          <p:nvPr/>
        </p:nvSpPr>
        <p:spPr>
          <a:xfrm rot="0">
            <a:off x="1429084" y="1096322"/>
            <a:ext cx="14312038" cy="904240"/>
          </a:xfrm>
          <a:prstGeom prst="rect">
            <a:avLst/>
          </a:prstGeom>
        </p:spPr>
        <p:txBody>
          <a:bodyPr anchor="t" rtlCol="false" tIns="0" lIns="0" bIns="0" rIns="0">
            <a:spAutoFit/>
          </a:bodyPr>
          <a:lstStyle/>
          <a:p>
            <a:pPr algn="l">
              <a:lnSpc>
                <a:spcPts val="7204"/>
              </a:lnSpc>
            </a:pPr>
            <a:r>
              <a:rPr lang="en-US" sz="5499" b="true">
                <a:solidFill>
                  <a:srgbClr val="100F0D"/>
                </a:solidFill>
                <a:latin typeface="Montserrat Bold"/>
                <a:ea typeface="Montserrat Bold"/>
                <a:cs typeface="Montserrat Bold"/>
                <a:sym typeface="Montserrat Bold"/>
              </a:rPr>
              <a:t>Hàm tiện ích chuẩn hóa</a:t>
            </a:r>
          </a:p>
        </p:txBody>
      </p:sp>
      <p:sp>
        <p:nvSpPr>
          <p:cNvPr name="TextBox 11" id="11"/>
          <p:cNvSpPr txBox="true"/>
          <p:nvPr/>
        </p:nvSpPr>
        <p:spPr>
          <a:xfrm rot="0">
            <a:off x="2776724" y="2409168"/>
            <a:ext cx="12734552" cy="1072515"/>
          </a:xfrm>
          <a:prstGeom prst="rect">
            <a:avLst/>
          </a:prstGeom>
        </p:spPr>
        <p:txBody>
          <a:bodyPr anchor="t" rtlCol="false" tIns="0" lIns="0" bIns="0" rIns="0">
            <a:spAutoFit/>
          </a:bodyPr>
          <a:lstStyle/>
          <a:p>
            <a:pPr algn="just" marL="0" indent="0" lvl="0">
              <a:lnSpc>
                <a:spcPts val="4320"/>
              </a:lnSpc>
              <a:spcBef>
                <a:spcPct val="0"/>
              </a:spcBef>
            </a:pPr>
            <a:r>
              <a:rPr lang="en-US" b="true" sz="3200" spc="192">
                <a:solidFill>
                  <a:srgbClr val="100F0D"/>
                </a:solidFill>
                <a:latin typeface="Montserrat Medium"/>
                <a:ea typeface="Montserrat Medium"/>
                <a:cs typeface="Montserrat Medium"/>
                <a:sym typeface="Montserrat Medium"/>
              </a:rPr>
              <a:t>Tiện ích này giúp chuẩn hóa để so sánh dễ dàng hơn, hàm tiện ích có thể được chuẩn hóa như sau :</a:t>
            </a:r>
          </a:p>
        </p:txBody>
      </p:sp>
      <p:sp>
        <p:nvSpPr>
          <p:cNvPr name="TextBox 12" id="12"/>
          <p:cNvSpPr txBox="true"/>
          <p:nvPr/>
        </p:nvSpPr>
        <p:spPr>
          <a:xfrm rot="0">
            <a:off x="2776724" y="7883843"/>
            <a:ext cx="12964398" cy="1708784"/>
          </a:xfrm>
          <a:prstGeom prst="rect">
            <a:avLst/>
          </a:prstGeom>
        </p:spPr>
        <p:txBody>
          <a:bodyPr anchor="t" rtlCol="false" tIns="0" lIns="0" bIns="0" rIns="0">
            <a:spAutoFit/>
          </a:bodyPr>
          <a:lstStyle/>
          <a:p>
            <a:pPr algn="just">
              <a:lnSpc>
                <a:spcPts val="4620"/>
              </a:lnSpc>
            </a:pPr>
            <a:r>
              <a:rPr lang="en-US" sz="3000" spc="180">
                <a:solidFill>
                  <a:srgbClr val="100F0D"/>
                </a:solidFill>
                <a:latin typeface="Montserrat"/>
                <a:ea typeface="Montserrat"/>
                <a:cs typeface="Montserrat"/>
                <a:sym typeface="Montserrat"/>
              </a:rPr>
              <a:t>Hàm chuẩn hóa đảm bảo tiện ích nằm trong khoảng [0, 1] </a:t>
            </a:r>
            <a:r>
              <a:rPr lang="en-US" sz="3000" spc="180">
                <a:solidFill>
                  <a:srgbClr val="100F0D"/>
                </a:solidFill>
                <a:latin typeface="Montserrat"/>
                <a:ea typeface="Montserrat"/>
                <a:cs typeface="Montserrat"/>
                <a:sym typeface="Montserrat"/>
              </a:rPr>
              <a:t>giúp trực quan hóa và so sánh hiệu quả hơn. </a:t>
            </a:r>
          </a:p>
          <a:p>
            <a:pPr algn="just">
              <a:lnSpc>
                <a:spcPts val="4620"/>
              </a:lnSpc>
            </a:pPr>
          </a:p>
        </p:txBody>
      </p:sp>
      <p:sp>
        <p:nvSpPr>
          <p:cNvPr name="TextBox 13" id="13"/>
          <p:cNvSpPr txBox="true"/>
          <p:nvPr/>
        </p:nvSpPr>
        <p:spPr>
          <a:xfrm rot="0">
            <a:off x="16987439" y="9201150"/>
            <a:ext cx="707469"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23</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7259300" y="8836223"/>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21274" y="-2039892"/>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0176029" y="9591213"/>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70530" y="-2539667"/>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7963292" y="7270167"/>
            <a:ext cx="1658017" cy="501550"/>
          </a:xfrm>
          <a:custGeom>
            <a:avLst/>
            <a:gdLst/>
            <a:ahLst/>
            <a:cxnLst/>
            <a:rect r="r" b="b" t="t" l="l"/>
            <a:pathLst>
              <a:path h="501550" w="1658017">
                <a:moveTo>
                  <a:pt x="0" y="0"/>
                </a:moveTo>
                <a:lnTo>
                  <a:pt x="1658017" y="0"/>
                </a:lnTo>
                <a:lnTo>
                  <a:pt x="1658017" y="501550"/>
                </a:lnTo>
                <a:lnTo>
                  <a:pt x="0" y="50155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1429084" y="3126439"/>
            <a:ext cx="6777780" cy="790048"/>
          </a:xfrm>
          <a:custGeom>
            <a:avLst/>
            <a:gdLst/>
            <a:ahLst/>
            <a:cxnLst/>
            <a:rect r="r" b="b" t="t" l="l"/>
            <a:pathLst>
              <a:path h="790048" w="6777780">
                <a:moveTo>
                  <a:pt x="0" y="0"/>
                </a:moveTo>
                <a:lnTo>
                  <a:pt x="6777780" y="0"/>
                </a:lnTo>
                <a:lnTo>
                  <a:pt x="6777780" y="790048"/>
                </a:lnTo>
                <a:lnTo>
                  <a:pt x="0" y="790048"/>
                </a:lnTo>
                <a:lnTo>
                  <a:pt x="0" y="0"/>
                </a:lnTo>
                <a:close/>
              </a:path>
            </a:pathLst>
          </a:custGeom>
          <a:blipFill>
            <a:blip r:embed="rId15"/>
            <a:stretch>
              <a:fillRect l="0" t="0" r="0" b="0"/>
            </a:stretch>
          </a:blipFill>
        </p:spPr>
      </p:sp>
      <p:sp>
        <p:nvSpPr>
          <p:cNvPr name="Freeform 10" id="10"/>
          <p:cNvSpPr/>
          <p:nvPr/>
        </p:nvSpPr>
        <p:spPr>
          <a:xfrm flipH="false" flipV="false" rot="0">
            <a:off x="1429084" y="4855652"/>
            <a:ext cx="7598970" cy="1284850"/>
          </a:xfrm>
          <a:custGeom>
            <a:avLst/>
            <a:gdLst/>
            <a:ahLst/>
            <a:cxnLst/>
            <a:rect r="r" b="b" t="t" l="l"/>
            <a:pathLst>
              <a:path h="1284850" w="7598970">
                <a:moveTo>
                  <a:pt x="0" y="0"/>
                </a:moveTo>
                <a:lnTo>
                  <a:pt x="7598970" y="0"/>
                </a:lnTo>
                <a:lnTo>
                  <a:pt x="7598970" y="1284850"/>
                </a:lnTo>
                <a:lnTo>
                  <a:pt x="0" y="1284850"/>
                </a:lnTo>
                <a:lnTo>
                  <a:pt x="0" y="0"/>
                </a:lnTo>
                <a:close/>
              </a:path>
            </a:pathLst>
          </a:custGeom>
          <a:blipFill>
            <a:blip r:embed="rId16"/>
            <a:stretch>
              <a:fillRect l="0" t="0" r="0" b="0"/>
            </a:stretch>
          </a:blipFill>
        </p:spPr>
      </p:sp>
      <p:sp>
        <p:nvSpPr>
          <p:cNvPr name="Freeform 11" id="11"/>
          <p:cNvSpPr/>
          <p:nvPr/>
        </p:nvSpPr>
        <p:spPr>
          <a:xfrm flipH="false" flipV="false" rot="0">
            <a:off x="1429084" y="7147560"/>
            <a:ext cx="5243470" cy="2728022"/>
          </a:xfrm>
          <a:custGeom>
            <a:avLst/>
            <a:gdLst/>
            <a:ahLst/>
            <a:cxnLst/>
            <a:rect r="r" b="b" t="t" l="l"/>
            <a:pathLst>
              <a:path h="2728022" w="5243470">
                <a:moveTo>
                  <a:pt x="0" y="0"/>
                </a:moveTo>
                <a:lnTo>
                  <a:pt x="5243470" y="0"/>
                </a:lnTo>
                <a:lnTo>
                  <a:pt x="5243470" y="2728022"/>
                </a:lnTo>
                <a:lnTo>
                  <a:pt x="0" y="2728022"/>
                </a:lnTo>
                <a:lnTo>
                  <a:pt x="0" y="0"/>
                </a:lnTo>
                <a:close/>
              </a:path>
            </a:pathLst>
          </a:custGeom>
          <a:blipFill>
            <a:blip r:embed="rId17"/>
            <a:stretch>
              <a:fillRect l="0" t="0" r="0" b="0"/>
            </a:stretch>
          </a:blipFill>
        </p:spPr>
      </p:sp>
      <p:sp>
        <p:nvSpPr>
          <p:cNvPr name="TextBox 12" id="12"/>
          <p:cNvSpPr txBox="true"/>
          <p:nvPr/>
        </p:nvSpPr>
        <p:spPr>
          <a:xfrm rot="0">
            <a:off x="1429084" y="1096322"/>
            <a:ext cx="14312038" cy="904240"/>
          </a:xfrm>
          <a:prstGeom prst="rect">
            <a:avLst/>
          </a:prstGeom>
        </p:spPr>
        <p:txBody>
          <a:bodyPr anchor="t" rtlCol="false" tIns="0" lIns="0" bIns="0" rIns="0">
            <a:spAutoFit/>
          </a:bodyPr>
          <a:lstStyle/>
          <a:p>
            <a:pPr algn="l">
              <a:lnSpc>
                <a:spcPts val="7204"/>
              </a:lnSpc>
            </a:pPr>
            <a:r>
              <a:rPr lang="en-US" sz="5499" b="true">
                <a:solidFill>
                  <a:srgbClr val="100F0D"/>
                </a:solidFill>
                <a:latin typeface="Montserrat Bold"/>
                <a:ea typeface="Montserrat Bold"/>
                <a:cs typeface="Montserrat Bold"/>
                <a:sym typeface="Montserrat Bold"/>
              </a:rPr>
              <a:t>Hàm tiện ích chuẩn hóa</a:t>
            </a:r>
          </a:p>
        </p:txBody>
      </p:sp>
      <p:sp>
        <p:nvSpPr>
          <p:cNvPr name="TextBox 13" id="13"/>
          <p:cNvSpPr txBox="true"/>
          <p:nvPr/>
        </p:nvSpPr>
        <p:spPr>
          <a:xfrm rot="0">
            <a:off x="1429084" y="2273000"/>
            <a:ext cx="12734552" cy="529590"/>
          </a:xfrm>
          <a:prstGeom prst="rect">
            <a:avLst/>
          </a:prstGeom>
        </p:spPr>
        <p:txBody>
          <a:bodyPr anchor="t" rtlCol="false" tIns="0" lIns="0" bIns="0" rIns="0">
            <a:spAutoFit/>
          </a:bodyPr>
          <a:lstStyle/>
          <a:p>
            <a:pPr algn="just" marL="690882" indent="-345441" lvl="1">
              <a:lnSpc>
                <a:spcPts val="4320"/>
              </a:lnSpc>
              <a:buFont typeface="Arial"/>
              <a:buChar char="•"/>
            </a:pPr>
            <a:r>
              <a:rPr lang="en-US" b="true" sz="3200" spc="192">
                <a:solidFill>
                  <a:srgbClr val="100F0D"/>
                </a:solidFill>
                <a:latin typeface="Montserrat Medium"/>
                <a:ea typeface="Montserrat Medium"/>
                <a:cs typeface="Montserrat Medium"/>
                <a:sym typeface="Montserrat Medium"/>
              </a:rPr>
              <a:t>Ví dụ minh họa:</a:t>
            </a:r>
          </a:p>
        </p:txBody>
      </p:sp>
      <p:sp>
        <p:nvSpPr>
          <p:cNvPr name="TextBox 14" id="14"/>
          <p:cNvSpPr txBox="true"/>
          <p:nvPr/>
        </p:nvSpPr>
        <p:spPr>
          <a:xfrm rot="0">
            <a:off x="1429084" y="4192712"/>
            <a:ext cx="12734552" cy="529590"/>
          </a:xfrm>
          <a:prstGeom prst="rect">
            <a:avLst/>
          </a:prstGeom>
        </p:spPr>
        <p:txBody>
          <a:bodyPr anchor="t" rtlCol="false" tIns="0" lIns="0" bIns="0" rIns="0">
            <a:spAutoFit/>
          </a:bodyPr>
          <a:lstStyle/>
          <a:p>
            <a:pPr algn="just" marL="690882" indent="-345441" lvl="1">
              <a:lnSpc>
                <a:spcPts val="4320"/>
              </a:lnSpc>
              <a:buFont typeface="Arial"/>
              <a:buChar char="•"/>
            </a:pPr>
            <a:r>
              <a:rPr lang="en-US" b="true" sz="3200" spc="192">
                <a:solidFill>
                  <a:srgbClr val="100F0D"/>
                </a:solidFill>
                <a:latin typeface="Montserrat Medium"/>
                <a:ea typeface="Montserrat Medium"/>
                <a:cs typeface="Montserrat Medium"/>
                <a:sym typeface="Montserrat Medium"/>
              </a:rPr>
              <a:t>Kết quả:</a:t>
            </a:r>
          </a:p>
        </p:txBody>
      </p:sp>
      <p:sp>
        <p:nvSpPr>
          <p:cNvPr name="TextBox 15" id="15"/>
          <p:cNvSpPr txBox="true"/>
          <p:nvPr/>
        </p:nvSpPr>
        <p:spPr>
          <a:xfrm rot="0">
            <a:off x="1429084" y="6416727"/>
            <a:ext cx="12734552" cy="529590"/>
          </a:xfrm>
          <a:prstGeom prst="rect">
            <a:avLst/>
          </a:prstGeom>
        </p:spPr>
        <p:txBody>
          <a:bodyPr anchor="t" rtlCol="false" tIns="0" lIns="0" bIns="0" rIns="0">
            <a:spAutoFit/>
          </a:bodyPr>
          <a:lstStyle/>
          <a:p>
            <a:pPr algn="just" marL="690882" indent="-345441" lvl="1">
              <a:lnSpc>
                <a:spcPts val="4320"/>
              </a:lnSpc>
              <a:buFont typeface="Arial"/>
              <a:buChar char="•"/>
            </a:pPr>
            <a:r>
              <a:rPr lang="en-US" b="true" sz="3200" spc="192">
                <a:solidFill>
                  <a:srgbClr val="100F0D"/>
                </a:solidFill>
                <a:latin typeface="Montserrat Medium"/>
                <a:ea typeface="Montserrat Medium"/>
                <a:cs typeface="Montserrat Medium"/>
                <a:sym typeface="Montserrat Medium"/>
              </a:rPr>
              <a:t>Áp dụng công thức:</a:t>
            </a:r>
          </a:p>
        </p:txBody>
      </p:sp>
      <p:sp>
        <p:nvSpPr>
          <p:cNvPr name="TextBox 16" id="16"/>
          <p:cNvSpPr txBox="true"/>
          <p:nvPr/>
        </p:nvSpPr>
        <p:spPr>
          <a:xfrm rot="0">
            <a:off x="10285825" y="7099935"/>
            <a:ext cx="6973475" cy="2701290"/>
          </a:xfrm>
          <a:prstGeom prst="rect">
            <a:avLst/>
          </a:prstGeom>
        </p:spPr>
        <p:txBody>
          <a:bodyPr anchor="t" rtlCol="false" tIns="0" lIns="0" bIns="0" rIns="0">
            <a:spAutoFit/>
          </a:bodyPr>
          <a:lstStyle/>
          <a:p>
            <a:pPr algn="just">
              <a:lnSpc>
                <a:spcPts val="4320"/>
              </a:lnSpc>
            </a:pPr>
            <a:r>
              <a:rPr lang="en-US" sz="3200" spc="192">
                <a:solidFill>
                  <a:srgbClr val="100F0D"/>
                </a:solidFill>
                <a:latin typeface="Montserrat"/>
                <a:ea typeface="Montserrat"/>
                <a:cs typeface="Montserrat"/>
                <a:sym typeface="Montserrat"/>
              </a:rPr>
              <a:t>Đúng như dự đoán ban đầu tốt nhất là 50, tệ nhất là 10. Kết quả khi chuẩn hóa xong đúng như ý nghĩa của hàm tiện ích chuẩn hóa.</a:t>
            </a:r>
          </a:p>
        </p:txBody>
      </p:sp>
      <p:sp>
        <p:nvSpPr>
          <p:cNvPr name="TextBox 17" id="17"/>
          <p:cNvSpPr txBox="true"/>
          <p:nvPr/>
        </p:nvSpPr>
        <p:spPr>
          <a:xfrm rot="0">
            <a:off x="16960352" y="9201150"/>
            <a:ext cx="761643"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24</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7259300" y="8836223"/>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21274" y="-2039892"/>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0176029" y="9591213"/>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70530" y="-2539667"/>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3946038" y="2291673"/>
            <a:ext cx="11795083" cy="6711620"/>
          </a:xfrm>
          <a:custGeom>
            <a:avLst/>
            <a:gdLst/>
            <a:ahLst/>
            <a:cxnLst/>
            <a:rect r="r" b="b" t="t" l="l"/>
            <a:pathLst>
              <a:path h="6711620" w="11795083">
                <a:moveTo>
                  <a:pt x="0" y="0"/>
                </a:moveTo>
                <a:lnTo>
                  <a:pt x="11795084" y="0"/>
                </a:lnTo>
                <a:lnTo>
                  <a:pt x="11795084" y="6711620"/>
                </a:lnTo>
                <a:lnTo>
                  <a:pt x="0" y="6711620"/>
                </a:lnTo>
                <a:lnTo>
                  <a:pt x="0" y="0"/>
                </a:lnTo>
                <a:close/>
              </a:path>
            </a:pathLst>
          </a:custGeom>
          <a:blipFill>
            <a:blip r:embed="rId13"/>
            <a:stretch>
              <a:fillRect l="0" t="0" r="0" b="0"/>
            </a:stretch>
          </a:blipFill>
        </p:spPr>
      </p:sp>
      <p:sp>
        <p:nvSpPr>
          <p:cNvPr name="TextBox 9" id="9"/>
          <p:cNvSpPr txBox="true"/>
          <p:nvPr/>
        </p:nvSpPr>
        <p:spPr>
          <a:xfrm rot="0">
            <a:off x="1429084" y="1096322"/>
            <a:ext cx="14312038" cy="904240"/>
          </a:xfrm>
          <a:prstGeom prst="rect">
            <a:avLst/>
          </a:prstGeom>
        </p:spPr>
        <p:txBody>
          <a:bodyPr anchor="t" rtlCol="false" tIns="0" lIns="0" bIns="0" rIns="0">
            <a:spAutoFit/>
          </a:bodyPr>
          <a:lstStyle/>
          <a:p>
            <a:pPr algn="l">
              <a:lnSpc>
                <a:spcPts val="7204"/>
              </a:lnSpc>
            </a:pPr>
            <a:r>
              <a:rPr lang="en-US" sz="5499" b="true">
                <a:solidFill>
                  <a:srgbClr val="100F0D"/>
                </a:solidFill>
                <a:latin typeface="Montserrat Bold"/>
                <a:ea typeface="Montserrat Bold"/>
                <a:cs typeface="Montserrat Bold"/>
                <a:sym typeface="Montserrat Bold"/>
              </a:rPr>
              <a:t>Hàm tiện ích chuẩn hóa</a:t>
            </a:r>
          </a:p>
        </p:txBody>
      </p:sp>
      <p:sp>
        <p:nvSpPr>
          <p:cNvPr name="TextBox 10" id="10"/>
          <p:cNvSpPr txBox="true"/>
          <p:nvPr/>
        </p:nvSpPr>
        <p:spPr>
          <a:xfrm rot="0">
            <a:off x="1429084" y="2452047"/>
            <a:ext cx="12734552" cy="529590"/>
          </a:xfrm>
          <a:prstGeom prst="rect">
            <a:avLst/>
          </a:prstGeom>
        </p:spPr>
        <p:txBody>
          <a:bodyPr anchor="t" rtlCol="false" tIns="0" lIns="0" bIns="0" rIns="0">
            <a:spAutoFit/>
          </a:bodyPr>
          <a:lstStyle/>
          <a:p>
            <a:pPr algn="just" marL="690882" indent="-345441" lvl="1">
              <a:lnSpc>
                <a:spcPts val="4320"/>
              </a:lnSpc>
              <a:buFont typeface="Arial"/>
              <a:buChar char="•"/>
            </a:pPr>
            <a:r>
              <a:rPr lang="en-US" b="true" sz="3200" spc="192">
                <a:solidFill>
                  <a:srgbClr val="100F0D"/>
                </a:solidFill>
                <a:latin typeface="Montserrat Medium"/>
                <a:ea typeface="Montserrat Medium"/>
                <a:cs typeface="Montserrat Medium"/>
                <a:sym typeface="Montserrat Medium"/>
              </a:rPr>
              <a:t>Code:</a:t>
            </a:r>
          </a:p>
        </p:txBody>
      </p:sp>
      <p:sp>
        <p:nvSpPr>
          <p:cNvPr name="TextBox 11" id="11"/>
          <p:cNvSpPr txBox="true"/>
          <p:nvPr/>
        </p:nvSpPr>
        <p:spPr>
          <a:xfrm rot="0">
            <a:off x="16986903" y="9201150"/>
            <a:ext cx="708541"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25</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319085" y="5894570"/>
            <a:ext cx="15649831" cy="992505"/>
          </a:xfrm>
          <a:prstGeom prst="rect">
            <a:avLst/>
          </a:prstGeom>
        </p:spPr>
        <p:txBody>
          <a:bodyPr anchor="t" rtlCol="false" tIns="0" lIns="0" bIns="0" rIns="0">
            <a:spAutoFit/>
          </a:bodyPr>
          <a:lstStyle/>
          <a:p>
            <a:pPr algn="ctr" marL="0" indent="0" lvl="1">
              <a:lnSpc>
                <a:spcPts val="8160"/>
              </a:lnSpc>
            </a:pPr>
            <a:r>
              <a:rPr lang="en-US" b="true" sz="6000" spc="246">
                <a:solidFill>
                  <a:srgbClr val="032649"/>
                </a:solidFill>
                <a:latin typeface="Montserrat Heavy"/>
                <a:ea typeface="Montserrat Heavy"/>
                <a:cs typeface="Montserrat Heavy"/>
                <a:sym typeface="Montserrat Heavy"/>
              </a:rPr>
              <a:t>Utility Elicitation (Lấy tiện ích)  </a:t>
            </a:r>
          </a:p>
        </p:txBody>
      </p:sp>
      <p:sp>
        <p:nvSpPr>
          <p:cNvPr name="TextBox 4" id="4"/>
          <p:cNvSpPr txBox="true"/>
          <p:nvPr/>
        </p:nvSpPr>
        <p:spPr>
          <a:xfrm rot="0">
            <a:off x="8121015" y="3016209"/>
            <a:ext cx="2045970" cy="1390650"/>
          </a:xfrm>
          <a:prstGeom prst="rect">
            <a:avLst/>
          </a:prstGeom>
        </p:spPr>
        <p:txBody>
          <a:bodyPr anchor="t" rtlCol="false" tIns="0" lIns="0" bIns="0" rIns="0">
            <a:spAutoFit/>
          </a:bodyPr>
          <a:lstStyle/>
          <a:p>
            <a:pPr algn="ctr">
              <a:lnSpc>
                <a:spcPts val="10799"/>
              </a:lnSpc>
            </a:pPr>
            <a:r>
              <a:rPr lang="en-US" sz="9999">
                <a:solidFill>
                  <a:srgbClr val="032649"/>
                </a:solidFill>
                <a:latin typeface="Sigmar One"/>
                <a:ea typeface="Sigmar One"/>
                <a:cs typeface="Sigmar One"/>
                <a:sym typeface="Sigmar One"/>
              </a:rPr>
              <a:t>2.3</a:t>
            </a:r>
          </a:p>
        </p:txBody>
      </p:sp>
      <p:sp>
        <p:nvSpPr>
          <p:cNvPr name="Freeform 5" id="5"/>
          <p:cNvSpPr/>
          <p:nvPr/>
        </p:nvSpPr>
        <p:spPr>
          <a:xfrm flipH="false" flipV="false" rot="0">
            <a:off x="-1772987" y="8460512"/>
            <a:ext cx="4051334" cy="2765036"/>
          </a:xfrm>
          <a:custGeom>
            <a:avLst/>
            <a:gdLst/>
            <a:ahLst/>
            <a:cxnLst/>
            <a:rect r="r" b="b" t="t" l="l"/>
            <a:pathLst>
              <a:path h="2765036" w="4051334">
                <a:moveTo>
                  <a:pt x="0" y="0"/>
                </a:moveTo>
                <a:lnTo>
                  <a:pt x="4051334" y="0"/>
                </a:lnTo>
                <a:lnTo>
                  <a:pt x="4051334" y="2765035"/>
                </a:lnTo>
                <a:lnTo>
                  <a:pt x="0" y="27650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1256101">
            <a:off x="15960637" y="-944160"/>
            <a:ext cx="2597326" cy="2796583"/>
          </a:xfrm>
          <a:custGeom>
            <a:avLst/>
            <a:gdLst/>
            <a:ahLst/>
            <a:cxnLst/>
            <a:rect r="r" b="b" t="t" l="l"/>
            <a:pathLst>
              <a:path h="2796583" w="2597326">
                <a:moveTo>
                  <a:pt x="0" y="0"/>
                </a:moveTo>
                <a:lnTo>
                  <a:pt x="2597326" y="0"/>
                </a:lnTo>
                <a:lnTo>
                  <a:pt x="2597326" y="2796583"/>
                </a:lnTo>
                <a:lnTo>
                  <a:pt x="0" y="27965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false" rot="0">
            <a:off x="17259300" y="8028359"/>
            <a:ext cx="2892762" cy="2919301"/>
          </a:xfrm>
          <a:custGeom>
            <a:avLst/>
            <a:gdLst/>
            <a:ahLst/>
            <a:cxnLst/>
            <a:rect r="r" b="b" t="t" l="l"/>
            <a:pathLst>
              <a:path h="2919301" w="2892762">
                <a:moveTo>
                  <a:pt x="0" y="0"/>
                </a:moveTo>
                <a:lnTo>
                  <a:pt x="2892762" y="0"/>
                </a:lnTo>
                <a:lnTo>
                  <a:pt x="2892762" y="2919300"/>
                </a:lnTo>
                <a:lnTo>
                  <a:pt x="0" y="29193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TextBox 8" id="8"/>
          <p:cNvSpPr txBox="true"/>
          <p:nvPr/>
        </p:nvSpPr>
        <p:spPr>
          <a:xfrm rot="0">
            <a:off x="16974878" y="9201150"/>
            <a:ext cx="732592"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26</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7259300" y="8836223"/>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21274" y="-2039892"/>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0176029" y="9591213"/>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70530" y="-2539667"/>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600075" y="2730862"/>
            <a:ext cx="1658017" cy="501550"/>
          </a:xfrm>
          <a:custGeom>
            <a:avLst/>
            <a:gdLst/>
            <a:ahLst/>
            <a:cxnLst/>
            <a:rect r="r" b="b" t="t" l="l"/>
            <a:pathLst>
              <a:path h="501550" w="1658017">
                <a:moveTo>
                  <a:pt x="0" y="0"/>
                </a:moveTo>
                <a:lnTo>
                  <a:pt x="1658017" y="0"/>
                </a:lnTo>
                <a:lnTo>
                  <a:pt x="1658017" y="501550"/>
                </a:lnTo>
                <a:lnTo>
                  <a:pt x="0" y="50155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4713051" y="4893030"/>
            <a:ext cx="8861898" cy="1805716"/>
          </a:xfrm>
          <a:custGeom>
            <a:avLst/>
            <a:gdLst/>
            <a:ahLst/>
            <a:cxnLst/>
            <a:rect r="r" b="b" t="t" l="l"/>
            <a:pathLst>
              <a:path h="1805716" w="8861898">
                <a:moveTo>
                  <a:pt x="0" y="0"/>
                </a:moveTo>
                <a:lnTo>
                  <a:pt x="8861898" y="0"/>
                </a:lnTo>
                <a:lnTo>
                  <a:pt x="8861898" y="1805715"/>
                </a:lnTo>
                <a:lnTo>
                  <a:pt x="0" y="1805715"/>
                </a:lnTo>
                <a:lnTo>
                  <a:pt x="0" y="0"/>
                </a:lnTo>
                <a:close/>
              </a:path>
            </a:pathLst>
          </a:custGeom>
          <a:blipFill>
            <a:blip r:embed="rId15"/>
            <a:stretch>
              <a:fillRect l="0" t="0" r="0" b="0"/>
            </a:stretch>
          </a:blipFill>
        </p:spPr>
      </p:sp>
      <p:sp>
        <p:nvSpPr>
          <p:cNvPr name="TextBox 10" id="10"/>
          <p:cNvSpPr txBox="true"/>
          <p:nvPr/>
        </p:nvSpPr>
        <p:spPr>
          <a:xfrm rot="0">
            <a:off x="1429084" y="1096322"/>
            <a:ext cx="14312038" cy="904240"/>
          </a:xfrm>
          <a:prstGeom prst="rect">
            <a:avLst/>
          </a:prstGeom>
        </p:spPr>
        <p:txBody>
          <a:bodyPr anchor="t" rtlCol="false" tIns="0" lIns="0" bIns="0" rIns="0">
            <a:spAutoFit/>
          </a:bodyPr>
          <a:lstStyle/>
          <a:p>
            <a:pPr algn="l">
              <a:lnSpc>
                <a:spcPts val="7204"/>
              </a:lnSpc>
            </a:pPr>
            <a:r>
              <a:rPr lang="en-US" sz="5499" b="true">
                <a:solidFill>
                  <a:srgbClr val="100F0D"/>
                </a:solidFill>
                <a:latin typeface="Montserrat Bold"/>
                <a:ea typeface="Montserrat Bold"/>
                <a:cs typeface="Montserrat Bold"/>
                <a:sym typeface="Montserrat Bold"/>
              </a:rPr>
              <a:t>Utility Elicitation (Lấy tiện ích)  </a:t>
            </a:r>
          </a:p>
        </p:txBody>
      </p:sp>
      <p:sp>
        <p:nvSpPr>
          <p:cNvPr name="TextBox 11" id="11"/>
          <p:cNvSpPr txBox="true"/>
          <p:nvPr/>
        </p:nvSpPr>
        <p:spPr>
          <a:xfrm rot="0">
            <a:off x="2418090" y="2176451"/>
            <a:ext cx="12734552" cy="2701290"/>
          </a:xfrm>
          <a:prstGeom prst="rect">
            <a:avLst/>
          </a:prstGeom>
        </p:spPr>
        <p:txBody>
          <a:bodyPr anchor="t" rtlCol="false" tIns="0" lIns="0" bIns="0" rIns="0">
            <a:spAutoFit/>
          </a:bodyPr>
          <a:lstStyle/>
          <a:p>
            <a:pPr algn="just" marL="690882" indent="-345441" lvl="1">
              <a:lnSpc>
                <a:spcPts val="4320"/>
              </a:lnSpc>
              <a:buFont typeface="Arial"/>
              <a:buChar char="•"/>
            </a:pPr>
            <a:r>
              <a:rPr lang="en-US" b="true" sz="3200" spc="192">
                <a:solidFill>
                  <a:srgbClr val="100F0D"/>
                </a:solidFill>
                <a:latin typeface="Montserrat Medium"/>
                <a:ea typeface="Montserrat Medium"/>
                <a:cs typeface="Montserrat Medium"/>
                <a:sym typeface="Montserrat Medium"/>
              </a:rPr>
              <a:t>Lấy tiện ích hay lấy sở thích là giá trị mà cá nhân hoặc tổ chức đạt được từ một kết quả.</a:t>
            </a:r>
          </a:p>
          <a:p>
            <a:pPr algn="just" marL="690882" indent="-345441" lvl="1">
              <a:lnSpc>
                <a:spcPts val="4320"/>
              </a:lnSpc>
              <a:buFont typeface="Arial"/>
              <a:buChar char="•"/>
            </a:pPr>
            <a:r>
              <a:rPr lang="en-US" b="true" sz="3200" spc="192">
                <a:solidFill>
                  <a:srgbClr val="100F0D"/>
                </a:solidFill>
                <a:latin typeface="Montserrat Medium"/>
                <a:ea typeface="Montserrat Medium"/>
                <a:cs typeface="Montserrat Medium"/>
                <a:sym typeface="Montserrat Medium"/>
              </a:rPr>
              <a:t>Tiện ích được biểu thị thông qua hàm tiện ích U(S), phụ thuộc vào xác suất p.</a:t>
            </a:r>
          </a:p>
          <a:p>
            <a:pPr algn="just" marL="0" indent="0" lvl="0">
              <a:lnSpc>
                <a:spcPts val="4320"/>
              </a:lnSpc>
              <a:spcBef>
                <a:spcPct val="0"/>
              </a:spcBef>
            </a:pPr>
          </a:p>
        </p:txBody>
      </p:sp>
      <p:sp>
        <p:nvSpPr>
          <p:cNvPr name="TextBox 12" id="12"/>
          <p:cNvSpPr txBox="true"/>
          <p:nvPr/>
        </p:nvSpPr>
        <p:spPr>
          <a:xfrm rot="0">
            <a:off x="3200497" y="7230192"/>
            <a:ext cx="12540625" cy="1127759"/>
          </a:xfrm>
          <a:prstGeom prst="rect">
            <a:avLst/>
          </a:prstGeom>
        </p:spPr>
        <p:txBody>
          <a:bodyPr anchor="t" rtlCol="false" tIns="0" lIns="0" bIns="0" rIns="0">
            <a:spAutoFit/>
          </a:bodyPr>
          <a:lstStyle/>
          <a:p>
            <a:pPr algn="just">
              <a:lnSpc>
                <a:spcPts val="4620"/>
              </a:lnSpc>
            </a:pPr>
            <a:r>
              <a:rPr lang="en-US" b="true" sz="3000" spc="180">
                <a:solidFill>
                  <a:srgbClr val="100F0D"/>
                </a:solidFill>
                <a:latin typeface="Montserrat Medium"/>
                <a:ea typeface="Montserrat Medium"/>
                <a:cs typeface="Montserrat Medium"/>
                <a:sym typeface="Montserrat Medium"/>
              </a:rPr>
              <a:t>Người ra quyết định sẽ chọn dựa trên mức độ "ưu tiên" hoặc giá trị tiện ích mà mỗi lựa chọn mang lại.</a:t>
            </a:r>
          </a:p>
        </p:txBody>
      </p:sp>
      <p:sp>
        <p:nvSpPr>
          <p:cNvPr name="TextBox 13" id="13"/>
          <p:cNvSpPr txBox="true"/>
          <p:nvPr/>
        </p:nvSpPr>
        <p:spPr>
          <a:xfrm rot="0">
            <a:off x="16980176" y="9201150"/>
            <a:ext cx="721995"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27</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7259300" y="8836223"/>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21274" y="-2039892"/>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0176029" y="9591213"/>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70530" y="-2539667"/>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1429084" y="1096322"/>
            <a:ext cx="14312038" cy="904240"/>
          </a:xfrm>
          <a:prstGeom prst="rect">
            <a:avLst/>
          </a:prstGeom>
        </p:spPr>
        <p:txBody>
          <a:bodyPr anchor="t" rtlCol="false" tIns="0" lIns="0" bIns="0" rIns="0">
            <a:spAutoFit/>
          </a:bodyPr>
          <a:lstStyle/>
          <a:p>
            <a:pPr algn="l">
              <a:lnSpc>
                <a:spcPts val="7204"/>
              </a:lnSpc>
            </a:pPr>
            <a:r>
              <a:rPr lang="en-US" sz="5499" b="true">
                <a:solidFill>
                  <a:srgbClr val="100F0D"/>
                </a:solidFill>
                <a:latin typeface="Montserrat Bold"/>
                <a:ea typeface="Montserrat Bold"/>
                <a:cs typeface="Montserrat Bold"/>
                <a:sym typeface="Montserrat Bold"/>
              </a:rPr>
              <a:t>Utility Elicitation (Lấy tiện ích)  </a:t>
            </a:r>
          </a:p>
        </p:txBody>
      </p:sp>
      <p:sp>
        <p:nvSpPr>
          <p:cNvPr name="TextBox 9" id="9"/>
          <p:cNvSpPr txBox="true"/>
          <p:nvPr/>
        </p:nvSpPr>
        <p:spPr>
          <a:xfrm rot="0">
            <a:off x="2776724" y="2521193"/>
            <a:ext cx="12734552" cy="6501765"/>
          </a:xfrm>
          <a:prstGeom prst="rect">
            <a:avLst/>
          </a:prstGeom>
        </p:spPr>
        <p:txBody>
          <a:bodyPr anchor="t" rtlCol="false" tIns="0" lIns="0" bIns="0" rIns="0">
            <a:spAutoFit/>
          </a:bodyPr>
          <a:lstStyle/>
          <a:p>
            <a:pPr algn="just">
              <a:lnSpc>
                <a:spcPts val="4320"/>
              </a:lnSpc>
            </a:pPr>
            <a:r>
              <a:rPr lang="en-US" b="true" sz="3200" spc="192">
                <a:solidFill>
                  <a:srgbClr val="100F0D"/>
                </a:solidFill>
                <a:latin typeface="Montserrat Bold"/>
                <a:ea typeface="Montserrat Bold"/>
                <a:cs typeface="Montserrat Bold"/>
                <a:sym typeface="Montserrat Bold"/>
              </a:rPr>
              <a:t>Diminishing Marginal Utility (Giảm dần tiện ích biên):</a:t>
            </a:r>
          </a:p>
          <a:p>
            <a:pPr algn="just" marL="690882" indent="-345441" lvl="1">
              <a:lnSpc>
                <a:spcPts val="4320"/>
              </a:lnSpc>
              <a:buFont typeface="Arial"/>
              <a:buChar char="•"/>
            </a:pPr>
            <a:r>
              <a:rPr lang="en-US" b="true" sz="3200" spc="192">
                <a:solidFill>
                  <a:srgbClr val="100F0D"/>
                </a:solidFill>
                <a:latin typeface="Montserrat Medium"/>
                <a:ea typeface="Montserrat Medium"/>
                <a:cs typeface="Montserrat Medium"/>
                <a:sym typeface="Montserrat Medium"/>
              </a:rPr>
              <a:t>Khi tài sản hoặc lợi ích tăng lên, mỗi đơn vị tăng thêm sẽ mang lại ít giá trị (hoặc hạnh phúc) hơn.</a:t>
            </a:r>
          </a:p>
          <a:p>
            <a:pPr algn="just">
              <a:lnSpc>
                <a:spcPts val="4320"/>
              </a:lnSpc>
            </a:pPr>
          </a:p>
          <a:p>
            <a:pPr algn="just">
              <a:lnSpc>
                <a:spcPts val="4320"/>
              </a:lnSpc>
            </a:pPr>
            <a:r>
              <a:rPr lang="en-US" b="true" sz="3200" spc="192">
                <a:solidFill>
                  <a:srgbClr val="100F0D"/>
                </a:solidFill>
                <a:latin typeface="Montserrat Bold"/>
                <a:ea typeface="Montserrat Bold"/>
                <a:cs typeface="Montserrat Bold"/>
                <a:sym typeface="Montserrat Bold"/>
              </a:rPr>
              <a:t>Các loại hàm tiện ích dựa trên rủi ro:</a:t>
            </a:r>
          </a:p>
          <a:p>
            <a:pPr algn="just" marL="690882" indent="-345441" lvl="1">
              <a:lnSpc>
                <a:spcPts val="4320"/>
              </a:lnSpc>
              <a:buFont typeface="Arial"/>
              <a:buChar char="•"/>
            </a:pPr>
            <a:r>
              <a:rPr lang="en-US" b="true" sz="3200" spc="192">
                <a:solidFill>
                  <a:srgbClr val="100F0D"/>
                </a:solidFill>
                <a:latin typeface="Montserrat Medium"/>
                <a:ea typeface="Montserrat Medium"/>
                <a:cs typeface="Montserrat Medium"/>
                <a:sym typeface="Montserrat Medium"/>
              </a:rPr>
              <a:t>Trung lập với rủi ro (Risk Neutral): Tuyến tính, không ưu tiên giữa kết quả chắc chắn và kết quả rủi ro.</a:t>
            </a:r>
          </a:p>
          <a:p>
            <a:pPr algn="just" marL="690882" indent="-345441" lvl="1">
              <a:lnSpc>
                <a:spcPts val="4320"/>
              </a:lnSpc>
              <a:buFont typeface="Arial"/>
              <a:buChar char="•"/>
            </a:pPr>
            <a:r>
              <a:rPr lang="en-US" b="true" sz="3200" spc="192">
                <a:solidFill>
                  <a:srgbClr val="100F0D"/>
                </a:solidFill>
                <a:latin typeface="Montserrat Medium"/>
                <a:ea typeface="Montserrat Medium"/>
                <a:cs typeface="Montserrat Medium"/>
                <a:sym typeface="Montserrat Medium"/>
              </a:rPr>
              <a:t>Thích rủi ro (Risk Seeking): </a:t>
            </a:r>
            <a:r>
              <a:rPr lang="en-US" b="true" sz="3200" spc="192">
                <a:solidFill>
                  <a:srgbClr val="100F0D"/>
                </a:solidFill>
                <a:latin typeface="Montserrat Bold"/>
                <a:ea typeface="Montserrat Bold"/>
                <a:cs typeface="Montserrat Bold"/>
                <a:sym typeface="Montserrat Bold"/>
              </a:rPr>
              <a:t>Ưa mạo hiểm</a:t>
            </a:r>
            <a:r>
              <a:rPr lang="en-US" b="true" sz="3200" spc="192">
                <a:solidFill>
                  <a:srgbClr val="100F0D"/>
                </a:solidFill>
                <a:latin typeface="Montserrat Medium"/>
                <a:ea typeface="Montserrat Medium"/>
                <a:cs typeface="Montserrat Medium"/>
                <a:sym typeface="Montserrat Medium"/>
              </a:rPr>
              <a:t>, sẵn sàng chọn cơ hội cao (dù có thể thất bại).</a:t>
            </a:r>
          </a:p>
          <a:p>
            <a:pPr algn="just" marL="690882" indent="-345441" lvl="1">
              <a:lnSpc>
                <a:spcPts val="4320"/>
              </a:lnSpc>
              <a:buFont typeface="Arial"/>
              <a:buChar char="•"/>
            </a:pPr>
            <a:r>
              <a:rPr lang="en-US" b="true" sz="3200" spc="192">
                <a:solidFill>
                  <a:srgbClr val="100F0D"/>
                </a:solidFill>
                <a:latin typeface="Montserrat Medium"/>
                <a:ea typeface="Montserrat Medium"/>
                <a:cs typeface="Montserrat Medium"/>
                <a:sym typeface="Montserrat Medium"/>
              </a:rPr>
              <a:t>Không thích rủi ro (Risk Averse): Bảo thủ, thích chọn </a:t>
            </a:r>
            <a:r>
              <a:rPr lang="en-US" b="true" sz="3200" spc="192">
                <a:solidFill>
                  <a:srgbClr val="100F0D"/>
                </a:solidFill>
                <a:latin typeface="Montserrat Bold"/>
                <a:ea typeface="Montserrat Bold"/>
                <a:cs typeface="Montserrat Bold"/>
                <a:sym typeface="Montserrat Bold"/>
              </a:rPr>
              <a:t>kết quả chắc chắn</a:t>
            </a:r>
            <a:r>
              <a:rPr lang="en-US" b="true" sz="3200" spc="192">
                <a:solidFill>
                  <a:srgbClr val="100F0D"/>
                </a:solidFill>
                <a:latin typeface="Montserrat Medium"/>
                <a:ea typeface="Montserrat Medium"/>
                <a:cs typeface="Montserrat Medium"/>
                <a:sym typeface="Montserrat Medium"/>
              </a:rPr>
              <a:t>.</a:t>
            </a:r>
          </a:p>
        </p:txBody>
      </p:sp>
      <p:sp>
        <p:nvSpPr>
          <p:cNvPr name="TextBox 10" id="10"/>
          <p:cNvSpPr txBox="true"/>
          <p:nvPr/>
        </p:nvSpPr>
        <p:spPr>
          <a:xfrm rot="0">
            <a:off x="16967318" y="9201150"/>
            <a:ext cx="747712"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28</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7259300" y="8836223"/>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21274" y="-2039892"/>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0176029" y="9591213"/>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70530" y="-2539667"/>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5732001" y="2306566"/>
            <a:ext cx="6823999" cy="2618012"/>
          </a:xfrm>
          <a:custGeom>
            <a:avLst/>
            <a:gdLst/>
            <a:ahLst/>
            <a:cxnLst/>
            <a:rect r="r" b="b" t="t" l="l"/>
            <a:pathLst>
              <a:path h="2618012" w="6823999">
                <a:moveTo>
                  <a:pt x="0" y="0"/>
                </a:moveTo>
                <a:lnTo>
                  <a:pt x="6823998" y="0"/>
                </a:lnTo>
                <a:lnTo>
                  <a:pt x="6823998" y="2618012"/>
                </a:lnTo>
                <a:lnTo>
                  <a:pt x="0" y="2618012"/>
                </a:lnTo>
                <a:lnTo>
                  <a:pt x="0" y="0"/>
                </a:lnTo>
                <a:close/>
              </a:path>
            </a:pathLst>
          </a:custGeom>
          <a:blipFill>
            <a:blip r:embed="rId13"/>
            <a:stretch>
              <a:fillRect l="0" t="0" r="0" b="0"/>
            </a:stretch>
          </a:blipFill>
        </p:spPr>
      </p:sp>
      <p:sp>
        <p:nvSpPr>
          <p:cNvPr name="TextBox 9" id="9"/>
          <p:cNvSpPr txBox="true"/>
          <p:nvPr/>
        </p:nvSpPr>
        <p:spPr>
          <a:xfrm rot="0">
            <a:off x="1429084" y="1096322"/>
            <a:ext cx="14312038" cy="904240"/>
          </a:xfrm>
          <a:prstGeom prst="rect">
            <a:avLst/>
          </a:prstGeom>
        </p:spPr>
        <p:txBody>
          <a:bodyPr anchor="t" rtlCol="false" tIns="0" lIns="0" bIns="0" rIns="0">
            <a:spAutoFit/>
          </a:bodyPr>
          <a:lstStyle/>
          <a:p>
            <a:pPr algn="l">
              <a:lnSpc>
                <a:spcPts val="7204"/>
              </a:lnSpc>
            </a:pPr>
            <a:r>
              <a:rPr lang="en-US" sz="5499" b="true">
                <a:solidFill>
                  <a:srgbClr val="100F0D"/>
                </a:solidFill>
                <a:latin typeface="Montserrat Bold"/>
                <a:ea typeface="Montserrat Bold"/>
                <a:cs typeface="Montserrat Bold"/>
                <a:sym typeface="Montserrat Bold"/>
              </a:rPr>
              <a:t>Hàm tiện ích bậc hai (quadratic utility)</a:t>
            </a:r>
          </a:p>
        </p:txBody>
      </p:sp>
      <p:sp>
        <p:nvSpPr>
          <p:cNvPr name="TextBox 10" id="10"/>
          <p:cNvSpPr txBox="true"/>
          <p:nvPr/>
        </p:nvSpPr>
        <p:spPr>
          <a:xfrm rot="0">
            <a:off x="2661801" y="5048250"/>
            <a:ext cx="12964398" cy="5194934"/>
          </a:xfrm>
          <a:prstGeom prst="rect">
            <a:avLst/>
          </a:prstGeom>
        </p:spPr>
        <p:txBody>
          <a:bodyPr anchor="t" rtlCol="false" tIns="0" lIns="0" bIns="0" rIns="0">
            <a:spAutoFit/>
          </a:bodyPr>
          <a:lstStyle/>
          <a:p>
            <a:pPr algn="just">
              <a:lnSpc>
                <a:spcPts val="4620"/>
              </a:lnSpc>
            </a:pPr>
            <a:r>
              <a:rPr lang="en-US" b="true" sz="3000" spc="180">
                <a:solidFill>
                  <a:srgbClr val="100F0D"/>
                </a:solidFill>
                <a:latin typeface="Montserrat Medium"/>
                <a:ea typeface="Montserrat Medium"/>
                <a:cs typeface="Montserrat Medium"/>
                <a:sym typeface="Montserrat Medium"/>
              </a:rPr>
              <a:t>Trong đó:</a:t>
            </a:r>
          </a:p>
          <a:p>
            <a:pPr algn="just" marL="647703" indent="-323852" lvl="1">
              <a:lnSpc>
                <a:spcPts val="4620"/>
              </a:lnSpc>
              <a:buFont typeface="Arial"/>
              <a:buChar char="•"/>
            </a:pPr>
            <a:r>
              <a:rPr lang="en-US" b="true" sz="3000" spc="180">
                <a:solidFill>
                  <a:srgbClr val="100F0D"/>
                </a:solidFill>
                <a:latin typeface="Montserrat Medium"/>
                <a:ea typeface="Montserrat Medium"/>
                <a:cs typeface="Montserrat Medium"/>
                <a:sym typeface="Montserrat Medium"/>
              </a:rPr>
              <a:t>λ &gt; 0: Tham số kiểm soát mức độ ngại rủi ro.</a:t>
            </a:r>
          </a:p>
          <a:p>
            <a:pPr algn="just">
              <a:lnSpc>
                <a:spcPts val="4620"/>
              </a:lnSpc>
            </a:pPr>
          </a:p>
          <a:p>
            <a:pPr algn="just">
              <a:lnSpc>
                <a:spcPts val="4620"/>
              </a:lnSpc>
            </a:pPr>
            <a:r>
              <a:rPr lang="en-US" sz="3000" spc="180">
                <a:solidFill>
                  <a:srgbClr val="100F0D"/>
                </a:solidFill>
                <a:latin typeface="Montserrat"/>
                <a:ea typeface="Montserrat"/>
                <a:cs typeface="Montserrat"/>
                <a:sym typeface="Montserrat"/>
              </a:rPr>
              <a:t>Đặc điểm:</a:t>
            </a:r>
          </a:p>
          <a:p>
            <a:pPr algn="just" marL="647703" indent="-323852" lvl="1">
              <a:lnSpc>
                <a:spcPts val="4620"/>
              </a:lnSpc>
              <a:buFont typeface="Arial"/>
              <a:buChar char="•"/>
            </a:pPr>
            <a:r>
              <a:rPr lang="en-US" sz="3000" spc="180">
                <a:solidFill>
                  <a:srgbClr val="100F0D"/>
                </a:solidFill>
                <a:latin typeface="Montserrat"/>
                <a:ea typeface="Montserrat"/>
                <a:cs typeface="Montserrat"/>
                <a:sym typeface="Montserrat"/>
              </a:rPr>
              <a:t>Tiện ích tăng khi x (ví dụ, tài sản hoặc lợi ích) tăng lên, nhưng sau một mức x = λ/2​, tiện ích bắt đầu giảm.</a:t>
            </a:r>
          </a:p>
          <a:p>
            <a:pPr algn="just" marL="647703" indent="-323852" lvl="1">
              <a:lnSpc>
                <a:spcPts val="4620"/>
              </a:lnSpc>
              <a:buFont typeface="Arial"/>
              <a:buChar char="•"/>
            </a:pPr>
            <a:r>
              <a:rPr lang="en-US" sz="3000" spc="180">
                <a:solidFill>
                  <a:srgbClr val="100F0D"/>
                </a:solidFill>
                <a:latin typeface="Montserrat"/>
                <a:ea typeface="Montserrat"/>
                <a:cs typeface="Montserrat"/>
                <a:sym typeface="Montserrat"/>
              </a:rPr>
              <a:t>Hàm tiện ích này </a:t>
            </a:r>
            <a:r>
              <a:rPr lang="en-US" b="true" sz="3000" spc="180">
                <a:solidFill>
                  <a:srgbClr val="100F0D"/>
                </a:solidFill>
                <a:latin typeface="Montserrat Bold"/>
                <a:ea typeface="Montserrat Bold"/>
                <a:cs typeface="Montserrat Bold"/>
                <a:sym typeface="Montserrat Bold"/>
              </a:rPr>
              <a:t>không phù hợp cho giá trị tài sản lớn</a:t>
            </a:r>
            <a:r>
              <a:rPr lang="en-US" sz="3000" spc="180">
                <a:solidFill>
                  <a:srgbClr val="100F0D"/>
                </a:solidFill>
                <a:latin typeface="Montserrat"/>
                <a:ea typeface="Montserrat"/>
                <a:cs typeface="Montserrat"/>
                <a:sym typeface="Montserrat"/>
              </a:rPr>
              <a:t>, vì tiện ích sẽ trở nên âm khi x &gt; λ​/2.</a:t>
            </a:r>
          </a:p>
          <a:p>
            <a:pPr algn="just">
              <a:lnSpc>
                <a:spcPts val="4620"/>
              </a:lnSpc>
            </a:pPr>
          </a:p>
        </p:txBody>
      </p:sp>
      <p:sp>
        <p:nvSpPr>
          <p:cNvPr name="TextBox 11" id="11"/>
          <p:cNvSpPr txBox="true"/>
          <p:nvPr/>
        </p:nvSpPr>
        <p:spPr>
          <a:xfrm rot="0">
            <a:off x="16974878" y="9201150"/>
            <a:ext cx="732592"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29</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848571" y="8919661"/>
            <a:ext cx="3870946" cy="950141"/>
          </a:xfrm>
          <a:custGeom>
            <a:avLst/>
            <a:gdLst/>
            <a:ahLst/>
            <a:cxnLst/>
            <a:rect r="r" b="b" t="t" l="l"/>
            <a:pathLst>
              <a:path h="950141" w="3870946">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472906" y="-2364815"/>
            <a:ext cx="4980952" cy="3731186"/>
          </a:xfrm>
          <a:custGeom>
            <a:avLst/>
            <a:gdLst/>
            <a:ahLst/>
            <a:cxnLst/>
            <a:rect r="r" b="b" t="t" l="l"/>
            <a:pathLst>
              <a:path h="3731186" w="4980952">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3431074" y="8919661"/>
            <a:ext cx="2587020" cy="2386526"/>
          </a:xfrm>
          <a:custGeom>
            <a:avLst/>
            <a:gdLst/>
            <a:ahLst/>
            <a:cxnLst/>
            <a:rect r="r" b="b" t="t" l="l"/>
            <a:pathLst>
              <a:path h="2386526" w="2587020">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848571" y="-744412"/>
            <a:ext cx="2597326" cy="2796583"/>
          </a:xfrm>
          <a:custGeom>
            <a:avLst/>
            <a:gdLst/>
            <a:ahLst/>
            <a:cxnLst/>
            <a:rect r="r" b="b" t="t" l="l"/>
            <a:pathLst>
              <a:path h="2796583" w="2597326">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TextBox 7" id="7"/>
          <p:cNvSpPr txBox="true"/>
          <p:nvPr/>
        </p:nvSpPr>
        <p:spPr>
          <a:xfrm rot="0">
            <a:off x="1028700" y="1261596"/>
            <a:ext cx="16230600" cy="1162050"/>
          </a:xfrm>
          <a:prstGeom prst="rect">
            <a:avLst/>
          </a:prstGeom>
        </p:spPr>
        <p:txBody>
          <a:bodyPr anchor="t" rtlCol="false" tIns="0" lIns="0" bIns="0" rIns="0">
            <a:spAutoFit/>
          </a:bodyPr>
          <a:lstStyle/>
          <a:p>
            <a:pPr algn="ctr">
              <a:lnSpc>
                <a:spcPts val="9449"/>
              </a:lnSpc>
            </a:pPr>
            <a:r>
              <a:rPr lang="en-US" b="true" sz="6999" spc="419">
                <a:solidFill>
                  <a:srgbClr val="000000"/>
                </a:solidFill>
                <a:latin typeface="Montserrat Bold"/>
                <a:ea typeface="Montserrat Bold"/>
                <a:cs typeface="Montserrat Bold"/>
                <a:sym typeface="Montserrat Bold"/>
              </a:rPr>
              <a:t>NỘI DUNG</a:t>
            </a:r>
          </a:p>
        </p:txBody>
      </p:sp>
      <p:sp>
        <p:nvSpPr>
          <p:cNvPr name="TextBox 8" id="8"/>
          <p:cNvSpPr txBox="true"/>
          <p:nvPr/>
        </p:nvSpPr>
        <p:spPr>
          <a:xfrm rot="0">
            <a:off x="2189584" y="3286078"/>
            <a:ext cx="5122581" cy="1323975"/>
          </a:xfrm>
          <a:prstGeom prst="rect">
            <a:avLst/>
          </a:prstGeom>
        </p:spPr>
        <p:txBody>
          <a:bodyPr anchor="t" rtlCol="false" tIns="0" lIns="0" bIns="0" rIns="0">
            <a:spAutoFit/>
          </a:bodyPr>
          <a:lstStyle/>
          <a:p>
            <a:pPr algn="ctr">
              <a:lnSpc>
                <a:spcPts val="5399"/>
              </a:lnSpc>
              <a:spcBef>
                <a:spcPct val="0"/>
              </a:spcBef>
            </a:pPr>
            <a:r>
              <a:rPr lang="en-US" b="true" sz="3999" spc="239">
                <a:solidFill>
                  <a:srgbClr val="000000"/>
                </a:solidFill>
                <a:latin typeface="Montserrat Bold"/>
                <a:ea typeface="Montserrat Bold"/>
                <a:cs typeface="Montserrat Bold"/>
                <a:sym typeface="Montserrat Bold"/>
              </a:rPr>
              <a:t>Giới thiệu về Simple Decision</a:t>
            </a:r>
          </a:p>
        </p:txBody>
      </p:sp>
      <p:sp>
        <p:nvSpPr>
          <p:cNvPr name="TextBox 9" id="9"/>
          <p:cNvSpPr txBox="true"/>
          <p:nvPr/>
        </p:nvSpPr>
        <p:spPr>
          <a:xfrm rot="0">
            <a:off x="11632323" y="3286078"/>
            <a:ext cx="5626977" cy="1323975"/>
          </a:xfrm>
          <a:prstGeom prst="rect">
            <a:avLst/>
          </a:prstGeom>
        </p:spPr>
        <p:txBody>
          <a:bodyPr anchor="t" rtlCol="false" tIns="0" lIns="0" bIns="0" rIns="0">
            <a:spAutoFit/>
          </a:bodyPr>
          <a:lstStyle/>
          <a:p>
            <a:pPr algn="ctr">
              <a:lnSpc>
                <a:spcPts val="5399"/>
              </a:lnSpc>
              <a:spcBef>
                <a:spcPct val="0"/>
              </a:spcBef>
            </a:pPr>
            <a:r>
              <a:rPr lang="en-US" b="true" sz="3999" spc="239">
                <a:solidFill>
                  <a:srgbClr val="000000"/>
                </a:solidFill>
                <a:latin typeface="Montserrat Bold"/>
                <a:ea typeface="Montserrat Bold"/>
                <a:cs typeface="Montserrat Bold"/>
                <a:sym typeface="Montserrat Bold"/>
              </a:rPr>
              <a:t>Nội dung về Simple Decision</a:t>
            </a:r>
          </a:p>
        </p:txBody>
      </p:sp>
      <p:sp>
        <p:nvSpPr>
          <p:cNvPr name="TextBox 10" id="10"/>
          <p:cNvSpPr txBox="true"/>
          <p:nvPr/>
        </p:nvSpPr>
        <p:spPr>
          <a:xfrm rot="0">
            <a:off x="2758044" y="7100815"/>
            <a:ext cx="3429722" cy="647700"/>
          </a:xfrm>
          <a:prstGeom prst="rect">
            <a:avLst/>
          </a:prstGeom>
        </p:spPr>
        <p:txBody>
          <a:bodyPr anchor="t" rtlCol="false" tIns="0" lIns="0" bIns="0" rIns="0">
            <a:spAutoFit/>
          </a:bodyPr>
          <a:lstStyle/>
          <a:p>
            <a:pPr algn="ctr">
              <a:lnSpc>
                <a:spcPts val="5399"/>
              </a:lnSpc>
              <a:spcBef>
                <a:spcPct val="0"/>
              </a:spcBef>
            </a:pPr>
            <a:r>
              <a:rPr lang="en-US" b="true" sz="3999" spc="239">
                <a:solidFill>
                  <a:srgbClr val="000000"/>
                </a:solidFill>
                <a:latin typeface="Montserrat Bold"/>
                <a:ea typeface="Montserrat Bold"/>
                <a:cs typeface="Montserrat Bold"/>
                <a:sym typeface="Montserrat Bold"/>
              </a:rPr>
              <a:t>Kết luận</a:t>
            </a:r>
          </a:p>
        </p:txBody>
      </p:sp>
      <p:sp>
        <p:nvSpPr>
          <p:cNvPr name="TextBox 11" id="11"/>
          <p:cNvSpPr txBox="true"/>
          <p:nvPr/>
        </p:nvSpPr>
        <p:spPr>
          <a:xfrm rot="0">
            <a:off x="11632323" y="7100815"/>
            <a:ext cx="5289834" cy="647700"/>
          </a:xfrm>
          <a:prstGeom prst="rect">
            <a:avLst/>
          </a:prstGeom>
        </p:spPr>
        <p:txBody>
          <a:bodyPr anchor="t" rtlCol="false" tIns="0" lIns="0" bIns="0" rIns="0">
            <a:spAutoFit/>
          </a:bodyPr>
          <a:lstStyle/>
          <a:p>
            <a:pPr algn="ctr">
              <a:lnSpc>
                <a:spcPts val="5399"/>
              </a:lnSpc>
              <a:spcBef>
                <a:spcPct val="0"/>
              </a:spcBef>
            </a:pPr>
            <a:r>
              <a:rPr lang="en-US" b="true" sz="3999" spc="239">
                <a:solidFill>
                  <a:srgbClr val="000000"/>
                </a:solidFill>
                <a:latin typeface="Montserrat Bold"/>
                <a:ea typeface="Montserrat Bold"/>
                <a:cs typeface="Montserrat Bold"/>
                <a:sym typeface="Montserrat Bold"/>
              </a:rPr>
              <a:t>Hướng phát triển</a:t>
            </a:r>
          </a:p>
        </p:txBody>
      </p:sp>
      <p:sp>
        <p:nvSpPr>
          <p:cNvPr name="TextBox 12" id="12"/>
          <p:cNvSpPr txBox="true"/>
          <p:nvPr/>
        </p:nvSpPr>
        <p:spPr>
          <a:xfrm rot="0">
            <a:off x="1294979" y="3171778"/>
            <a:ext cx="907554" cy="1000125"/>
          </a:xfrm>
          <a:prstGeom prst="rect">
            <a:avLst/>
          </a:prstGeom>
        </p:spPr>
        <p:txBody>
          <a:bodyPr anchor="t" rtlCol="false" tIns="0" lIns="0" bIns="0" rIns="0">
            <a:spAutoFit/>
          </a:bodyPr>
          <a:lstStyle/>
          <a:p>
            <a:pPr algn="ctr">
              <a:lnSpc>
                <a:spcPts val="8100"/>
              </a:lnSpc>
              <a:spcBef>
                <a:spcPct val="0"/>
              </a:spcBef>
            </a:pPr>
            <a:r>
              <a:rPr lang="en-US" b="true" sz="6000" spc="359">
                <a:solidFill>
                  <a:srgbClr val="FF3131"/>
                </a:solidFill>
                <a:latin typeface="Montserrat Bold"/>
                <a:ea typeface="Montserrat Bold"/>
                <a:cs typeface="Montserrat Bold"/>
                <a:sym typeface="Montserrat Bold"/>
              </a:rPr>
              <a:t>01</a:t>
            </a:r>
          </a:p>
        </p:txBody>
      </p:sp>
      <p:sp>
        <p:nvSpPr>
          <p:cNvPr name="TextBox 13" id="13"/>
          <p:cNvSpPr txBox="true"/>
          <p:nvPr/>
        </p:nvSpPr>
        <p:spPr>
          <a:xfrm rot="0">
            <a:off x="10208651" y="3247978"/>
            <a:ext cx="1058466" cy="1000125"/>
          </a:xfrm>
          <a:prstGeom prst="rect">
            <a:avLst/>
          </a:prstGeom>
        </p:spPr>
        <p:txBody>
          <a:bodyPr anchor="t" rtlCol="false" tIns="0" lIns="0" bIns="0" rIns="0">
            <a:spAutoFit/>
          </a:bodyPr>
          <a:lstStyle/>
          <a:p>
            <a:pPr algn="ctr">
              <a:lnSpc>
                <a:spcPts val="8100"/>
              </a:lnSpc>
              <a:spcBef>
                <a:spcPct val="0"/>
              </a:spcBef>
            </a:pPr>
            <a:r>
              <a:rPr lang="en-US" b="true" sz="6000" spc="359">
                <a:solidFill>
                  <a:srgbClr val="FF3131"/>
                </a:solidFill>
                <a:latin typeface="Montserrat Bold"/>
                <a:ea typeface="Montserrat Bold"/>
                <a:cs typeface="Montserrat Bold"/>
                <a:sym typeface="Montserrat Bold"/>
              </a:rPr>
              <a:t>02</a:t>
            </a:r>
          </a:p>
        </p:txBody>
      </p:sp>
      <p:sp>
        <p:nvSpPr>
          <p:cNvPr name="TextBox 14" id="14"/>
          <p:cNvSpPr txBox="true"/>
          <p:nvPr/>
        </p:nvSpPr>
        <p:spPr>
          <a:xfrm rot="0">
            <a:off x="1295752" y="6905552"/>
            <a:ext cx="1059954" cy="1000125"/>
          </a:xfrm>
          <a:prstGeom prst="rect">
            <a:avLst/>
          </a:prstGeom>
        </p:spPr>
        <p:txBody>
          <a:bodyPr anchor="t" rtlCol="false" tIns="0" lIns="0" bIns="0" rIns="0">
            <a:spAutoFit/>
          </a:bodyPr>
          <a:lstStyle/>
          <a:p>
            <a:pPr algn="ctr">
              <a:lnSpc>
                <a:spcPts val="8100"/>
              </a:lnSpc>
              <a:spcBef>
                <a:spcPct val="0"/>
              </a:spcBef>
            </a:pPr>
            <a:r>
              <a:rPr lang="en-US" b="true" sz="6000" spc="359">
                <a:solidFill>
                  <a:srgbClr val="FF3131"/>
                </a:solidFill>
                <a:latin typeface="Montserrat Bold"/>
                <a:ea typeface="Montserrat Bold"/>
                <a:cs typeface="Montserrat Bold"/>
                <a:sym typeface="Montserrat Bold"/>
              </a:rPr>
              <a:t>03</a:t>
            </a:r>
          </a:p>
        </p:txBody>
      </p:sp>
      <p:sp>
        <p:nvSpPr>
          <p:cNvPr name="TextBox 15" id="15"/>
          <p:cNvSpPr txBox="true"/>
          <p:nvPr/>
        </p:nvSpPr>
        <p:spPr>
          <a:xfrm rot="0">
            <a:off x="10207143" y="6905552"/>
            <a:ext cx="1133872" cy="1000125"/>
          </a:xfrm>
          <a:prstGeom prst="rect">
            <a:avLst/>
          </a:prstGeom>
        </p:spPr>
        <p:txBody>
          <a:bodyPr anchor="t" rtlCol="false" tIns="0" lIns="0" bIns="0" rIns="0">
            <a:spAutoFit/>
          </a:bodyPr>
          <a:lstStyle/>
          <a:p>
            <a:pPr algn="ctr">
              <a:lnSpc>
                <a:spcPts val="8100"/>
              </a:lnSpc>
              <a:spcBef>
                <a:spcPct val="0"/>
              </a:spcBef>
            </a:pPr>
            <a:r>
              <a:rPr lang="en-US" b="true" sz="6000" spc="359">
                <a:solidFill>
                  <a:srgbClr val="FF3131"/>
                </a:solidFill>
                <a:latin typeface="Montserrat Bold"/>
                <a:ea typeface="Montserrat Bold"/>
                <a:cs typeface="Montserrat Bold"/>
                <a:sym typeface="Montserrat Bold"/>
              </a:rPr>
              <a:t>04</a:t>
            </a:r>
          </a:p>
        </p:txBody>
      </p:sp>
      <p:sp>
        <p:nvSpPr>
          <p:cNvPr name="TextBox 16" id="16"/>
          <p:cNvSpPr txBox="true"/>
          <p:nvPr/>
        </p:nvSpPr>
        <p:spPr>
          <a:xfrm rot="0">
            <a:off x="16961484" y="9201150"/>
            <a:ext cx="759381"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03</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7259300" y="8836223"/>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21274" y="-2039892"/>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0176029" y="9591213"/>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70530" y="-2539667"/>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7134283" y="8083159"/>
            <a:ext cx="1658017" cy="501550"/>
          </a:xfrm>
          <a:custGeom>
            <a:avLst/>
            <a:gdLst/>
            <a:ahLst/>
            <a:cxnLst/>
            <a:rect r="r" b="b" t="t" l="l"/>
            <a:pathLst>
              <a:path h="501550" w="1658017">
                <a:moveTo>
                  <a:pt x="0" y="0"/>
                </a:moveTo>
                <a:lnTo>
                  <a:pt x="1658018" y="0"/>
                </a:lnTo>
                <a:lnTo>
                  <a:pt x="1658018" y="501550"/>
                </a:lnTo>
                <a:lnTo>
                  <a:pt x="0" y="50155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1429084" y="2981637"/>
            <a:ext cx="6801002" cy="1201317"/>
          </a:xfrm>
          <a:custGeom>
            <a:avLst/>
            <a:gdLst/>
            <a:ahLst/>
            <a:cxnLst/>
            <a:rect r="r" b="b" t="t" l="l"/>
            <a:pathLst>
              <a:path h="1201317" w="6801002">
                <a:moveTo>
                  <a:pt x="0" y="0"/>
                </a:moveTo>
                <a:lnTo>
                  <a:pt x="6801002" y="0"/>
                </a:lnTo>
                <a:lnTo>
                  <a:pt x="6801002" y="1201317"/>
                </a:lnTo>
                <a:lnTo>
                  <a:pt x="0" y="1201317"/>
                </a:lnTo>
                <a:lnTo>
                  <a:pt x="0" y="0"/>
                </a:lnTo>
                <a:close/>
              </a:path>
            </a:pathLst>
          </a:custGeom>
          <a:blipFill>
            <a:blip r:embed="rId15"/>
            <a:stretch>
              <a:fillRect l="0" t="0" r="0" b="0"/>
            </a:stretch>
          </a:blipFill>
        </p:spPr>
      </p:sp>
      <p:sp>
        <p:nvSpPr>
          <p:cNvPr name="Freeform 10" id="10"/>
          <p:cNvSpPr/>
          <p:nvPr/>
        </p:nvSpPr>
        <p:spPr>
          <a:xfrm flipH="false" flipV="false" rot="0">
            <a:off x="1429084" y="5157472"/>
            <a:ext cx="2786924" cy="2029076"/>
          </a:xfrm>
          <a:custGeom>
            <a:avLst/>
            <a:gdLst/>
            <a:ahLst/>
            <a:cxnLst/>
            <a:rect r="r" b="b" t="t" l="l"/>
            <a:pathLst>
              <a:path h="2029076" w="2786924">
                <a:moveTo>
                  <a:pt x="0" y="0"/>
                </a:moveTo>
                <a:lnTo>
                  <a:pt x="2786924" y="0"/>
                </a:lnTo>
                <a:lnTo>
                  <a:pt x="2786924" y="2029076"/>
                </a:lnTo>
                <a:lnTo>
                  <a:pt x="0" y="2029076"/>
                </a:lnTo>
                <a:lnTo>
                  <a:pt x="0" y="0"/>
                </a:lnTo>
                <a:close/>
              </a:path>
            </a:pathLst>
          </a:custGeom>
          <a:blipFill>
            <a:blip r:embed="rId16"/>
            <a:stretch>
              <a:fillRect l="0" t="0" r="0" b="0"/>
            </a:stretch>
          </a:blipFill>
        </p:spPr>
      </p:sp>
      <p:sp>
        <p:nvSpPr>
          <p:cNvPr name="Freeform 11" id="11"/>
          <p:cNvSpPr/>
          <p:nvPr/>
        </p:nvSpPr>
        <p:spPr>
          <a:xfrm flipH="false" flipV="false" rot="0">
            <a:off x="1429084" y="8083159"/>
            <a:ext cx="3841519" cy="1718066"/>
          </a:xfrm>
          <a:custGeom>
            <a:avLst/>
            <a:gdLst/>
            <a:ahLst/>
            <a:cxnLst/>
            <a:rect r="r" b="b" t="t" l="l"/>
            <a:pathLst>
              <a:path h="1718066" w="3841519">
                <a:moveTo>
                  <a:pt x="0" y="0"/>
                </a:moveTo>
                <a:lnTo>
                  <a:pt x="3841519" y="0"/>
                </a:lnTo>
                <a:lnTo>
                  <a:pt x="3841519" y="1718066"/>
                </a:lnTo>
                <a:lnTo>
                  <a:pt x="0" y="1718066"/>
                </a:lnTo>
                <a:lnTo>
                  <a:pt x="0" y="0"/>
                </a:lnTo>
                <a:close/>
              </a:path>
            </a:pathLst>
          </a:custGeom>
          <a:blipFill>
            <a:blip r:embed="rId17"/>
            <a:stretch>
              <a:fillRect l="0" t="0" r="0" b="0"/>
            </a:stretch>
          </a:blipFill>
        </p:spPr>
      </p:sp>
      <p:sp>
        <p:nvSpPr>
          <p:cNvPr name="TextBox 12" id="12"/>
          <p:cNvSpPr txBox="true"/>
          <p:nvPr/>
        </p:nvSpPr>
        <p:spPr>
          <a:xfrm rot="0">
            <a:off x="1429084" y="1096322"/>
            <a:ext cx="14312038" cy="904240"/>
          </a:xfrm>
          <a:prstGeom prst="rect">
            <a:avLst/>
          </a:prstGeom>
        </p:spPr>
        <p:txBody>
          <a:bodyPr anchor="t" rtlCol="false" tIns="0" lIns="0" bIns="0" rIns="0">
            <a:spAutoFit/>
          </a:bodyPr>
          <a:lstStyle/>
          <a:p>
            <a:pPr algn="l">
              <a:lnSpc>
                <a:spcPts val="7204"/>
              </a:lnSpc>
            </a:pPr>
            <a:r>
              <a:rPr lang="en-US" sz="5499" b="true">
                <a:solidFill>
                  <a:srgbClr val="100F0D"/>
                </a:solidFill>
                <a:latin typeface="Montserrat Bold"/>
                <a:ea typeface="Montserrat Bold"/>
                <a:cs typeface="Montserrat Bold"/>
                <a:sym typeface="Montserrat Bold"/>
              </a:rPr>
              <a:t>Hàm tiện ích bậc hai (quadratic utility)</a:t>
            </a:r>
          </a:p>
        </p:txBody>
      </p:sp>
      <p:sp>
        <p:nvSpPr>
          <p:cNvPr name="TextBox 13" id="13"/>
          <p:cNvSpPr txBox="true"/>
          <p:nvPr/>
        </p:nvSpPr>
        <p:spPr>
          <a:xfrm rot="0">
            <a:off x="1429084" y="2273000"/>
            <a:ext cx="12734552" cy="529590"/>
          </a:xfrm>
          <a:prstGeom prst="rect">
            <a:avLst/>
          </a:prstGeom>
        </p:spPr>
        <p:txBody>
          <a:bodyPr anchor="t" rtlCol="false" tIns="0" lIns="0" bIns="0" rIns="0">
            <a:spAutoFit/>
          </a:bodyPr>
          <a:lstStyle/>
          <a:p>
            <a:pPr algn="just" marL="690882" indent="-345441" lvl="1">
              <a:lnSpc>
                <a:spcPts val="4320"/>
              </a:lnSpc>
              <a:buFont typeface="Arial"/>
              <a:buChar char="•"/>
            </a:pPr>
            <a:r>
              <a:rPr lang="en-US" b="true" sz="3200" spc="192">
                <a:solidFill>
                  <a:srgbClr val="100F0D"/>
                </a:solidFill>
                <a:latin typeface="Montserrat Medium"/>
                <a:ea typeface="Montserrat Medium"/>
                <a:cs typeface="Montserrat Medium"/>
                <a:sym typeface="Montserrat Medium"/>
              </a:rPr>
              <a:t>Ví dụ minh họa:</a:t>
            </a:r>
          </a:p>
        </p:txBody>
      </p:sp>
      <p:sp>
        <p:nvSpPr>
          <p:cNvPr name="TextBox 14" id="14"/>
          <p:cNvSpPr txBox="true"/>
          <p:nvPr/>
        </p:nvSpPr>
        <p:spPr>
          <a:xfrm rot="0">
            <a:off x="1429084" y="4357848"/>
            <a:ext cx="12734552" cy="529590"/>
          </a:xfrm>
          <a:prstGeom prst="rect">
            <a:avLst/>
          </a:prstGeom>
        </p:spPr>
        <p:txBody>
          <a:bodyPr anchor="t" rtlCol="false" tIns="0" lIns="0" bIns="0" rIns="0">
            <a:spAutoFit/>
          </a:bodyPr>
          <a:lstStyle/>
          <a:p>
            <a:pPr algn="just" marL="690882" indent="-345441" lvl="1">
              <a:lnSpc>
                <a:spcPts val="4320"/>
              </a:lnSpc>
              <a:buFont typeface="Arial"/>
              <a:buChar char="•"/>
            </a:pPr>
            <a:r>
              <a:rPr lang="en-US" b="true" sz="3200" spc="192">
                <a:solidFill>
                  <a:srgbClr val="100F0D"/>
                </a:solidFill>
                <a:latin typeface="Montserrat Medium"/>
                <a:ea typeface="Montserrat Medium"/>
                <a:cs typeface="Montserrat Medium"/>
                <a:sym typeface="Montserrat Medium"/>
              </a:rPr>
              <a:t>Kết quả:</a:t>
            </a:r>
          </a:p>
        </p:txBody>
      </p:sp>
      <p:sp>
        <p:nvSpPr>
          <p:cNvPr name="TextBox 15" id="15"/>
          <p:cNvSpPr txBox="true"/>
          <p:nvPr/>
        </p:nvSpPr>
        <p:spPr>
          <a:xfrm rot="0">
            <a:off x="1429084" y="7408957"/>
            <a:ext cx="12734552" cy="529590"/>
          </a:xfrm>
          <a:prstGeom prst="rect">
            <a:avLst/>
          </a:prstGeom>
        </p:spPr>
        <p:txBody>
          <a:bodyPr anchor="t" rtlCol="false" tIns="0" lIns="0" bIns="0" rIns="0">
            <a:spAutoFit/>
          </a:bodyPr>
          <a:lstStyle/>
          <a:p>
            <a:pPr algn="just" marL="690882" indent="-345441" lvl="1">
              <a:lnSpc>
                <a:spcPts val="4320"/>
              </a:lnSpc>
              <a:buFont typeface="Arial"/>
              <a:buChar char="•"/>
            </a:pPr>
            <a:r>
              <a:rPr lang="en-US" b="true" sz="3200" spc="192">
                <a:solidFill>
                  <a:srgbClr val="100F0D"/>
                </a:solidFill>
                <a:latin typeface="Montserrat Medium"/>
                <a:ea typeface="Montserrat Medium"/>
                <a:cs typeface="Montserrat Medium"/>
                <a:sym typeface="Montserrat Medium"/>
              </a:rPr>
              <a:t>Áp dụng công thức:</a:t>
            </a:r>
          </a:p>
        </p:txBody>
      </p:sp>
      <p:sp>
        <p:nvSpPr>
          <p:cNvPr name="TextBox 16" id="16"/>
          <p:cNvSpPr txBox="true"/>
          <p:nvPr/>
        </p:nvSpPr>
        <p:spPr>
          <a:xfrm rot="0">
            <a:off x="10285825" y="7642860"/>
            <a:ext cx="6973475" cy="2158365"/>
          </a:xfrm>
          <a:prstGeom prst="rect">
            <a:avLst/>
          </a:prstGeom>
        </p:spPr>
        <p:txBody>
          <a:bodyPr anchor="t" rtlCol="false" tIns="0" lIns="0" bIns="0" rIns="0">
            <a:spAutoFit/>
          </a:bodyPr>
          <a:lstStyle/>
          <a:p>
            <a:pPr algn="just">
              <a:lnSpc>
                <a:spcPts val="4320"/>
              </a:lnSpc>
            </a:pPr>
            <a:r>
              <a:rPr lang="en-US" sz="3200" spc="192">
                <a:solidFill>
                  <a:srgbClr val="100F0D"/>
                </a:solidFill>
                <a:latin typeface="Montserrat"/>
                <a:ea typeface="Montserrat"/>
                <a:cs typeface="Montserrat"/>
                <a:sym typeface="Montserrat"/>
              </a:rPr>
              <a:t>Đúng như đặc điểm của tiện ích bậc hai là tiện ích tăng khi x tăng và đến mức x = λ/2 tiện ích bắt đầu giảm.</a:t>
            </a:r>
          </a:p>
        </p:txBody>
      </p:sp>
      <p:sp>
        <p:nvSpPr>
          <p:cNvPr name="TextBox 17" id="17"/>
          <p:cNvSpPr txBox="true"/>
          <p:nvPr/>
        </p:nvSpPr>
        <p:spPr>
          <a:xfrm rot="0">
            <a:off x="16961484" y="9201150"/>
            <a:ext cx="759381"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30</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7259300" y="8836223"/>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21274" y="-2039892"/>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0176029" y="9591213"/>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70530" y="-2539667"/>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3993424" y="2274041"/>
            <a:ext cx="11598274" cy="6562181"/>
          </a:xfrm>
          <a:custGeom>
            <a:avLst/>
            <a:gdLst/>
            <a:ahLst/>
            <a:cxnLst/>
            <a:rect r="r" b="b" t="t" l="l"/>
            <a:pathLst>
              <a:path h="6562181" w="11598274">
                <a:moveTo>
                  <a:pt x="0" y="0"/>
                </a:moveTo>
                <a:lnTo>
                  <a:pt x="11598274" y="0"/>
                </a:lnTo>
                <a:lnTo>
                  <a:pt x="11598274" y="6562182"/>
                </a:lnTo>
                <a:lnTo>
                  <a:pt x="0" y="6562182"/>
                </a:lnTo>
                <a:lnTo>
                  <a:pt x="0" y="0"/>
                </a:lnTo>
                <a:close/>
              </a:path>
            </a:pathLst>
          </a:custGeom>
          <a:blipFill>
            <a:blip r:embed="rId13"/>
            <a:stretch>
              <a:fillRect l="0" t="0" r="0" b="0"/>
            </a:stretch>
          </a:blipFill>
        </p:spPr>
      </p:sp>
      <p:sp>
        <p:nvSpPr>
          <p:cNvPr name="TextBox 9" id="9"/>
          <p:cNvSpPr txBox="true"/>
          <p:nvPr/>
        </p:nvSpPr>
        <p:spPr>
          <a:xfrm rot="0">
            <a:off x="1429084" y="1096322"/>
            <a:ext cx="14312038" cy="904240"/>
          </a:xfrm>
          <a:prstGeom prst="rect">
            <a:avLst/>
          </a:prstGeom>
        </p:spPr>
        <p:txBody>
          <a:bodyPr anchor="t" rtlCol="false" tIns="0" lIns="0" bIns="0" rIns="0">
            <a:spAutoFit/>
          </a:bodyPr>
          <a:lstStyle/>
          <a:p>
            <a:pPr algn="l">
              <a:lnSpc>
                <a:spcPts val="7204"/>
              </a:lnSpc>
            </a:pPr>
            <a:r>
              <a:rPr lang="en-US" sz="5499" b="true">
                <a:solidFill>
                  <a:srgbClr val="100F0D"/>
                </a:solidFill>
                <a:latin typeface="Montserrat Bold"/>
                <a:ea typeface="Montserrat Bold"/>
                <a:cs typeface="Montserrat Bold"/>
                <a:sym typeface="Montserrat Bold"/>
              </a:rPr>
              <a:t>Hàm tiện ích bậc hai (quadratic utility)</a:t>
            </a:r>
          </a:p>
        </p:txBody>
      </p:sp>
      <p:sp>
        <p:nvSpPr>
          <p:cNvPr name="TextBox 10" id="10"/>
          <p:cNvSpPr txBox="true"/>
          <p:nvPr/>
        </p:nvSpPr>
        <p:spPr>
          <a:xfrm rot="0">
            <a:off x="1429084" y="2452047"/>
            <a:ext cx="12734552" cy="529590"/>
          </a:xfrm>
          <a:prstGeom prst="rect">
            <a:avLst/>
          </a:prstGeom>
        </p:spPr>
        <p:txBody>
          <a:bodyPr anchor="t" rtlCol="false" tIns="0" lIns="0" bIns="0" rIns="0">
            <a:spAutoFit/>
          </a:bodyPr>
          <a:lstStyle/>
          <a:p>
            <a:pPr algn="just" marL="690882" indent="-345441" lvl="1">
              <a:lnSpc>
                <a:spcPts val="4320"/>
              </a:lnSpc>
              <a:buFont typeface="Arial"/>
              <a:buChar char="•"/>
            </a:pPr>
            <a:r>
              <a:rPr lang="en-US" b="true" sz="3200" spc="192">
                <a:solidFill>
                  <a:srgbClr val="100F0D"/>
                </a:solidFill>
                <a:latin typeface="Montserrat Medium"/>
                <a:ea typeface="Montserrat Medium"/>
                <a:cs typeface="Montserrat Medium"/>
                <a:sym typeface="Montserrat Medium"/>
              </a:rPr>
              <a:t>Code:</a:t>
            </a:r>
          </a:p>
        </p:txBody>
      </p:sp>
      <p:sp>
        <p:nvSpPr>
          <p:cNvPr name="TextBox 11" id="11"/>
          <p:cNvSpPr txBox="true"/>
          <p:nvPr/>
        </p:nvSpPr>
        <p:spPr>
          <a:xfrm rot="0">
            <a:off x="17044411" y="9201150"/>
            <a:ext cx="593527"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31</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7259300" y="8836223"/>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21274" y="-2039892"/>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0176029" y="9591213"/>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70530" y="-2539667"/>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4731526" y="2271428"/>
            <a:ext cx="8824949" cy="1866208"/>
          </a:xfrm>
          <a:custGeom>
            <a:avLst/>
            <a:gdLst/>
            <a:ahLst/>
            <a:cxnLst/>
            <a:rect r="r" b="b" t="t" l="l"/>
            <a:pathLst>
              <a:path h="1866208" w="8824949">
                <a:moveTo>
                  <a:pt x="0" y="0"/>
                </a:moveTo>
                <a:lnTo>
                  <a:pt x="8824948" y="0"/>
                </a:lnTo>
                <a:lnTo>
                  <a:pt x="8824948" y="1866207"/>
                </a:lnTo>
                <a:lnTo>
                  <a:pt x="0" y="1866207"/>
                </a:lnTo>
                <a:lnTo>
                  <a:pt x="0" y="0"/>
                </a:lnTo>
                <a:close/>
              </a:path>
            </a:pathLst>
          </a:custGeom>
          <a:blipFill>
            <a:blip r:embed="rId13"/>
            <a:stretch>
              <a:fillRect l="0" t="0" r="0" b="0"/>
            </a:stretch>
          </a:blipFill>
        </p:spPr>
      </p:sp>
      <p:sp>
        <p:nvSpPr>
          <p:cNvPr name="TextBox 9" id="9"/>
          <p:cNvSpPr txBox="true"/>
          <p:nvPr/>
        </p:nvSpPr>
        <p:spPr>
          <a:xfrm rot="0">
            <a:off x="1429084" y="1096322"/>
            <a:ext cx="14312038" cy="904240"/>
          </a:xfrm>
          <a:prstGeom prst="rect">
            <a:avLst/>
          </a:prstGeom>
        </p:spPr>
        <p:txBody>
          <a:bodyPr anchor="t" rtlCol="false" tIns="0" lIns="0" bIns="0" rIns="0">
            <a:spAutoFit/>
          </a:bodyPr>
          <a:lstStyle/>
          <a:p>
            <a:pPr algn="l">
              <a:lnSpc>
                <a:spcPts val="7204"/>
              </a:lnSpc>
            </a:pPr>
            <a:r>
              <a:rPr lang="en-US" sz="5499" b="true">
                <a:solidFill>
                  <a:srgbClr val="100F0D"/>
                </a:solidFill>
                <a:latin typeface="Montserrat Bold"/>
                <a:ea typeface="Montserrat Bold"/>
                <a:cs typeface="Montserrat Bold"/>
                <a:sym typeface="Montserrat Bold"/>
              </a:rPr>
              <a:t>Hàm tiện ích mũ (exponential utility)</a:t>
            </a:r>
          </a:p>
        </p:txBody>
      </p:sp>
      <p:sp>
        <p:nvSpPr>
          <p:cNvPr name="TextBox 10" id="10"/>
          <p:cNvSpPr txBox="true"/>
          <p:nvPr/>
        </p:nvSpPr>
        <p:spPr>
          <a:xfrm rot="0">
            <a:off x="2604340" y="4175735"/>
            <a:ext cx="13079321" cy="6938009"/>
          </a:xfrm>
          <a:prstGeom prst="rect">
            <a:avLst/>
          </a:prstGeom>
        </p:spPr>
        <p:txBody>
          <a:bodyPr anchor="t" rtlCol="false" tIns="0" lIns="0" bIns="0" rIns="0">
            <a:spAutoFit/>
          </a:bodyPr>
          <a:lstStyle/>
          <a:p>
            <a:pPr algn="just">
              <a:lnSpc>
                <a:spcPts val="4620"/>
              </a:lnSpc>
            </a:pPr>
            <a:r>
              <a:rPr lang="en-US" b="true" sz="3000" spc="180">
                <a:solidFill>
                  <a:srgbClr val="100F0D"/>
                </a:solidFill>
                <a:latin typeface="Montserrat Medium"/>
                <a:ea typeface="Montserrat Medium"/>
                <a:cs typeface="Montserrat Medium"/>
                <a:sym typeface="Montserrat Medium"/>
              </a:rPr>
              <a:t>Trong đó:</a:t>
            </a:r>
          </a:p>
          <a:p>
            <a:pPr algn="just" marL="647703" indent="-323852" lvl="1">
              <a:lnSpc>
                <a:spcPts val="4620"/>
              </a:lnSpc>
              <a:buFont typeface="Arial"/>
              <a:buChar char="•"/>
            </a:pPr>
            <a:r>
              <a:rPr lang="en-US" b="true" sz="3000" spc="180">
                <a:solidFill>
                  <a:srgbClr val="100F0D"/>
                </a:solidFill>
                <a:latin typeface="Montserrat Medium"/>
                <a:ea typeface="Montserrat Medium"/>
                <a:cs typeface="Montserrat Medium"/>
                <a:sym typeface="Montserrat Medium"/>
              </a:rPr>
              <a:t>λ : Tham số điều chỉnh mức độ ngại rủi ro.</a:t>
            </a:r>
          </a:p>
          <a:p>
            <a:pPr algn="just">
              <a:lnSpc>
                <a:spcPts val="4620"/>
              </a:lnSpc>
            </a:pPr>
          </a:p>
          <a:p>
            <a:pPr algn="just">
              <a:lnSpc>
                <a:spcPts val="4620"/>
              </a:lnSpc>
            </a:pPr>
            <a:r>
              <a:rPr lang="en-US" b="true" sz="3000" spc="180">
                <a:solidFill>
                  <a:srgbClr val="100F0D"/>
                </a:solidFill>
                <a:latin typeface="Montserrat Bold"/>
                <a:ea typeface="Montserrat Bold"/>
                <a:cs typeface="Montserrat Bold"/>
                <a:sym typeface="Montserrat Bold"/>
              </a:rPr>
              <a:t>Đặc điểm:</a:t>
            </a:r>
          </a:p>
          <a:p>
            <a:pPr algn="just" marL="647703" indent="-323852" lvl="1">
              <a:lnSpc>
                <a:spcPts val="4620"/>
              </a:lnSpc>
              <a:buFont typeface="Arial"/>
              <a:buChar char="•"/>
            </a:pPr>
            <a:r>
              <a:rPr lang="en-US" sz="3000" spc="180">
                <a:solidFill>
                  <a:srgbClr val="100F0D"/>
                </a:solidFill>
                <a:latin typeface="Montserrat"/>
                <a:ea typeface="Montserrat"/>
                <a:cs typeface="Montserrat"/>
                <a:sym typeface="Montserrat"/>
              </a:rPr>
              <a:t>Hàm </a:t>
            </a:r>
            <a:r>
              <a:rPr lang="en-US" b="true" sz="3000" spc="180">
                <a:solidFill>
                  <a:srgbClr val="100F0D"/>
                </a:solidFill>
                <a:latin typeface="Montserrat Bold"/>
                <a:ea typeface="Montserrat Bold"/>
                <a:cs typeface="Montserrat Bold"/>
                <a:sym typeface="Montserrat Bold"/>
              </a:rPr>
              <a:t>tiện ích mũ tăng</a:t>
            </a:r>
            <a:r>
              <a:rPr lang="en-US" sz="3000" spc="180">
                <a:solidFill>
                  <a:srgbClr val="100F0D"/>
                </a:solidFill>
                <a:latin typeface="Montserrat"/>
                <a:ea typeface="Montserrat"/>
                <a:cs typeface="Montserrat"/>
                <a:sym typeface="Montserrat"/>
              </a:rPr>
              <a:t> dần khi </a:t>
            </a:r>
            <a:r>
              <a:rPr lang="en-US" b="true" sz="3000" spc="180">
                <a:solidFill>
                  <a:srgbClr val="100F0D"/>
                </a:solidFill>
                <a:latin typeface="Montserrat Bold"/>
                <a:ea typeface="Montserrat Bold"/>
                <a:cs typeface="Montserrat Bold"/>
                <a:sym typeface="Montserrat Bold"/>
              </a:rPr>
              <a:t>x tăng</a:t>
            </a:r>
            <a:r>
              <a:rPr lang="en-US" sz="3000" spc="180">
                <a:solidFill>
                  <a:srgbClr val="100F0D"/>
                </a:solidFill>
                <a:latin typeface="Montserrat"/>
                <a:ea typeface="Montserrat"/>
                <a:cs typeface="Montserrat"/>
                <a:sym typeface="Montserrat"/>
              </a:rPr>
              <a:t>, nhưng tăng với tốc độ chậm dần (tiệm cận đến 1).</a:t>
            </a:r>
          </a:p>
          <a:p>
            <a:pPr algn="just" marL="647703" indent="-323852" lvl="1">
              <a:lnSpc>
                <a:spcPts val="4620"/>
              </a:lnSpc>
              <a:buFont typeface="Arial"/>
              <a:buChar char="•"/>
            </a:pPr>
            <a:r>
              <a:rPr lang="en-US" sz="3000" spc="180">
                <a:solidFill>
                  <a:srgbClr val="100F0D"/>
                </a:solidFill>
                <a:latin typeface="Montserrat"/>
                <a:ea typeface="Montserrat"/>
                <a:cs typeface="Montserrat"/>
                <a:sym typeface="Montserrat"/>
              </a:rPr>
              <a:t>Hàm này luôn ngại rủi ro vì đồ thị của nó là lõm.</a:t>
            </a:r>
          </a:p>
          <a:p>
            <a:pPr algn="just" marL="647703" indent="-323852" lvl="1">
              <a:lnSpc>
                <a:spcPts val="4620"/>
              </a:lnSpc>
              <a:buFont typeface="Arial"/>
              <a:buChar char="•"/>
            </a:pPr>
            <a:r>
              <a:rPr lang="en-US" sz="3000" spc="180">
                <a:solidFill>
                  <a:srgbClr val="100F0D"/>
                </a:solidFill>
                <a:latin typeface="Montserrat"/>
                <a:ea typeface="Montserrat"/>
                <a:cs typeface="Montserrat"/>
                <a:sym typeface="Montserrat"/>
              </a:rPr>
              <a:t>Tiện ích mũ thường được sử dụng trong các bài toán </a:t>
            </a:r>
            <a:r>
              <a:rPr lang="en-US" b="true" sz="3000" spc="180">
                <a:solidFill>
                  <a:srgbClr val="100F0D"/>
                </a:solidFill>
                <a:latin typeface="Montserrat Bold"/>
                <a:ea typeface="Montserrat Bold"/>
                <a:cs typeface="Montserrat Bold"/>
                <a:sym typeface="Montserrat Bold"/>
              </a:rPr>
              <a:t>bảo hiểm</a:t>
            </a:r>
            <a:r>
              <a:rPr lang="en-US" sz="3000" spc="180">
                <a:solidFill>
                  <a:srgbClr val="100F0D"/>
                </a:solidFill>
                <a:latin typeface="Montserrat"/>
                <a:ea typeface="Montserrat"/>
                <a:cs typeface="Montserrat"/>
                <a:sym typeface="Montserrat"/>
              </a:rPr>
              <a:t> hoặc </a:t>
            </a:r>
            <a:r>
              <a:rPr lang="en-US" b="true" sz="3000" spc="180">
                <a:solidFill>
                  <a:srgbClr val="100F0D"/>
                </a:solidFill>
                <a:latin typeface="Montserrat Bold"/>
                <a:ea typeface="Montserrat Bold"/>
                <a:cs typeface="Montserrat Bold"/>
                <a:sym typeface="Montserrat Bold"/>
              </a:rPr>
              <a:t>đầu tư</a:t>
            </a:r>
            <a:r>
              <a:rPr lang="en-US" sz="3000" spc="180">
                <a:solidFill>
                  <a:srgbClr val="100F0D"/>
                </a:solidFill>
                <a:latin typeface="Montserrat"/>
                <a:ea typeface="Montserrat"/>
                <a:cs typeface="Montserrat"/>
                <a:sym typeface="Montserrat"/>
              </a:rPr>
              <a:t>, nơi người dùng ngại rủi ro lớn và giá trị tài sản không thể tăng mãi mãi.</a:t>
            </a:r>
          </a:p>
          <a:p>
            <a:pPr algn="just">
              <a:lnSpc>
                <a:spcPts val="4620"/>
              </a:lnSpc>
            </a:pPr>
          </a:p>
          <a:p>
            <a:pPr algn="just">
              <a:lnSpc>
                <a:spcPts val="4620"/>
              </a:lnSpc>
            </a:pPr>
          </a:p>
        </p:txBody>
      </p:sp>
      <p:sp>
        <p:nvSpPr>
          <p:cNvPr name="TextBox 11" id="11"/>
          <p:cNvSpPr txBox="true"/>
          <p:nvPr/>
        </p:nvSpPr>
        <p:spPr>
          <a:xfrm rot="0">
            <a:off x="16987439" y="9201150"/>
            <a:ext cx="707469"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32</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7259300" y="8836223"/>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21274" y="-2039892"/>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0176029" y="9591213"/>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70530" y="-2539667"/>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7485983" y="7417766"/>
            <a:ext cx="1658017" cy="501550"/>
          </a:xfrm>
          <a:custGeom>
            <a:avLst/>
            <a:gdLst/>
            <a:ahLst/>
            <a:cxnLst/>
            <a:rect r="r" b="b" t="t" l="l"/>
            <a:pathLst>
              <a:path h="501550" w="1658017">
                <a:moveTo>
                  <a:pt x="0" y="0"/>
                </a:moveTo>
                <a:lnTo>
                  <a:pt x="1658017" y="0"/>
                </a:lnTo>
                <a:lnTo>
                  <a:pt x="1658017" y="501550"/>
                </a:lnTo>
                <a:lnTo>
                  <a:pt x="0" y="50155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1429084" y="2892169"/>
            <a:ext cx="5425363" cy="1137842"/>
          </a:xfrm>
          <a:custGeom>
            <a:avLst/>
            <a:gdLst/>
            <a:ahLst/>
            <a:cxnLst/>
            <a:rect r="r" b="b" t="t" l="l"/>
            <a:pathLst>
              <a:path h="1137842" w="5425363">
                <a:moveTo>
                  <a:pt x="0" y="0"/>
                </a:moveTo>
                <a:lnTo>
                  <a:pt x="5425363" y="0"/>
                </a:lnTo>
                <a:lnTo>
                  <a:pt x="5425363" y="1137842"/>
                </a:lnTo>
                <a:lnTo>
                  <a:pt x="0" y="1137842"/>
                </a:lnTo>
                <a:lnTo>
                  <a:pt x="0" y="0"/>
                </a:lnTo>
                <a:close/>
              </a:path>
            </a:pathLst>
          </a:custGeom>
          <a:blipFill>
            <a:blip r:embed="rId15"/>
            <a:stretch>
              <a:fillRect l="0" t="0" r="0" b="0"/>
            </a:stretch>
          </a:blipFill>
        </p:spPr>
      </p:sp>
      <p:sp>
        <p:nvSpPr>
          <p:cNvPr name="Freeform 10" id="10"/>
          <p:cNvSpPr/>
          <p:nvPr/>
        </p:nvSpPr>
        <p:spPr>
          <a:xfrm flipH="false" flipV="false" rot="0">
            <a:off x="1429084" y="4778676"/>
            <a:ext cx="3816489" cy="1747550"/>
          </a:xfrm>
          <a:custGeom>
            <a:avLst/>
            <a:gdLst/>
            <a:ahLst/>
            <a:cxnLst/>
            <a:rect r="r" b="b" t="t" l="l"/>
            <a:pathLst>
              <a:path h="1747550" w="3816489">
                <a:moveTo>
                  <a:pt x="0" y="0"/>
                </a:moveTo>
                <a:lnTo>
                  <a:pt x="3816489" y="0"/>
                </a:lnTo>
                <a:lnTo>
                  <a:pt x="3816489" y="1747550"/>
                </a:lnTo>
                <a:lnTo>
                  <a:pt x="0" y="1747550"/>
                </a:lnTo>
                <a:lnTo>
                  <a:pt x="0" y="0"/>
                </a:lnTo>
                <a:close/>
              </a:path>
            </a:pathLst>
          </a:custGeom>
          <a:blipFill>
            <a:blip r:embed="rId16"/>
            <a:stretch>
              <a:fillRect l="0" t="0" r="0" b="0"/>
            </a:stretch>
          </a:blipFill>
        </p:spPr>
      </p:sp>
      <p:sp>
        <p:nvSpPr>
          <p:cNvPr name="Freeform 11" id="11"/>
          <p:cNvSpPr/>
          <p:nvPr/>
        </p:nvSpPr>
        <p:spPr>
          <a:xfrm flipH="false" flipV="false" rot="0">
            <a:off x="1429084" y="7274891"/>
            <a:ext cx="5321637" cy="2163985"/>
          </a:xfrm>
          <a:custGeom>
            <a:avLst/>
            <a:gdLst/>
            <a:ahLst/>
            <a:cxnLst/>
            <a:rect r="r" b="b" t="t" l="l"/>
            <a:pathLst>
              <a:path h="2163985" w="5321637">
                <a:moveTo>
                  <a:pt x="0" y="0"/>
                </a:moveTo>
                <a:lnTo>
                  <a:pt x="5321637" y="0"/>
                </a:lnTo>
                <a:lnTo>
                  <a:pt x="5321637" y="2163985"/>
                </a:lnTo>
                <a:lnTo>
                  <a:pt x="0" y="2163985"/>
                </a:lnTo>
                <a:lnTo>
                  <a:pt x="0" y="0"/>
                </a:lnTo>
                <a:close/>
              </a:path>
            </a:pathLst>
          </a:custGeom>
          <a:blipFill>
            <a:blip r:embed="rId17"/>
            <a:stretch>
              <a:fillRect l="0" t="0" r="0" b="0"/>
            </a:stretch>
          </a:blipFill>
        </p:spPr>
      </p:sp>
      <p:sp>
        <p:nvSpPr>
          <p:cNvPr name="TextBox 12" id="12"/>
          <p:cNvSpPr txBox="true"/>
          <p:nvPr/>
        </p:nvSpPr>
        <p:spPr>
          <a:xfrm rot="0">
            <a:off x="1429084" y="1096322"/>
            <a:ext cx="14312038" cy="904240"/>
          </a:xfrm>
          <a:prstGeom prst="rect">
            <a:avLst/>
          </a:prstGeom>
        </p:spPr>
        <p:txBody>
          <a:bodyPr anchor="t" rtlCol="false" tIns="0" lIns="0" bIns="0" rIns="0">
            <a:spAutoFit/>
          </a:bodyPr>
          <a:lstStyle/>
          <a:p>
            <a:pPr algn="l">
              <a:lnSpc>
                <a:spcPts val="7204"/>
              </a:lnSpc>
            </a:pPr>
            <a:r>
              <a:rPr lang="en-US" sz="5499" b="true">
                <a:solidFill>
                  <a:srgbClr val="100F0D"/>
                </a:solidFill>
                <a:latin typeface="Montserrat Bold"/>
                <a:ea typeface="Montserrat Bold"/>
                <a:cs typeface="Montserrat Bold"/>
                <a:sym typeface="Montserrat Bold"/>
              </a:rPr>
              <a:t>Hàm tiện ích mũ (exponential utility)</a:t>
            </a:r>
          </a:p>
        </p:txBody>
      </p:sp>
      <p:sp>
        <p:nvSpPr>
          <p:cNvPr name="TextBox 13" id="13"/>
          <p:cNvSpPr txBox="true"/>
          <p:nvPr/>
        </p:nvSpPr>
        <p:spPr>
          <a:xfrm rot="0">
            <a:off x="1429084" y="2229229"/>
            <a:ext cx="12734552" cy="529590"/>
          </a:xfrm>
          <a:prstGeom prst="rect">
            <a:avLst/>
          </a:prstGeom>
        </p:spPr>
        <p:txBody>
          <a:bodyPr anchor="t" rtlCol="false" tIns="0" lIns="0" bIns="0" rIns="0">
            <a:spAutoFit/>
          </a:bodyPr>
          <a:lstStyle/>
          <a:p>
            <a:pPr algn="just" marL="690882" indent="-345441" lvl="1">
              <a:lnSpc>
                <a:spcPts val="4320"/>
              </a:lnSpc>
              <a:buFont typeface="Arial"/>
              <a:buChar char="•"/>
            </a:pPr>
            <a:r>
              <a:rPr lang="en-US" b="true" sz="3200" spc="192">
                <a:solidFill>
                  <a:srgbClr val="100F0D"/>
                </a:solidFill>
                <a:latin typeface="Montserrat Medium"/>
                <a:ea typeface="Montserrat Medium"/>
                <a:cs typeface="Montserrat Medium"/>
                <a:sym typeface="Montserrat Medium"/>
              </a:rPr>
              <a:t>Ví dụ minh họa:</a:t>
            </a:r>
          </a:p>
        </p:txBody>
      </p:sp>
      <p:sp>
        <p:nvSpPr>
          <p:cNvPr name="TextBox 14" id="14"/>
          <p:cNvSpPr txBox="true"/>
          <p:nvPr/>
        </p:nvSpPr>
        <p:spPr>
          <a:xfrm rot="0">
            <a:off x="1429084" y="4115736"/>
            <a:ext cx="12734552" cy="529590"/>
          </a:xfrm>
          <a:prstGeom prst="rect">
            <a:avLst/>
          </a:prstGeom>
        </p:spPr>
        <p:txBody>
          <a:bodyPr anchor="t" rtlCol="false" tIns="0" lIns="0" bIns="0" rIns="0">
            <a:spAutoFit/>
          </a:bodyPr>
          <a:lstStyle/>
          <a:p>
            <a:pPr algn="just" marL="690882" indent="-345441" lvl="1">
              <a:lnSpc>
                <a:spcPts val="4320"/>
              </a:lnSpc>
              <a:buFont typeface="Arial"/>
              <a:buChar char="•"/>
            </a:pPr>
            <a:r>
              <a:rPr lang="en-US" b="true" sz="3200" spc="192">
                <a:solidFill>
                  <a:srgbClr val="100F0D"/>
                </a:solidFill>
                <a:latin typeface="Montserrat Medium"/>
                <a:ea typeface="Montserrat Medium"/>
                <a:cs typeface="Montserrat Medium"/>
                <a:sym typeface="Montserrat Medium"/>
              </a:rPr>
              <a:t>Kết quả:</a:t>
            </a:r>
          </a:p>
        </p:txBody>
      </p:sp>
      <p:sp>
        <p:nvSpPr>
          <p:cNvPr name="TextBox 15" id="15"/>
          <p:cNvSpPr txBox="true"/>
          <p:nvPr/>
        </p:nvSpPr>
        <p:spPr>
          <a:xfrm rot="0">
            <a:off x="1429084" y="6611951"/>
            <a:ext cx="12734552" cy="529590"/>
          </a:xfrm>
          <a:prstGeom prst="rect">
            <a:avLst/>
          </a:prstGeom>
        </p:spPr>
        <p:txBody>
          <a:bodyPr anchor="t" rtlCol="false" tIns="0" lIns="0" bIns="0" rIns="0">
            <a:spAutoFit/>
          </a:bodyPr>
          <a:lstStyle/>
          <a:p>
            <a:pPr algn="just" marL="690882" indent="-345441" lvl="1">
              <a:lnSpc>
                <a:spcPts val="4320"/>
              </a:lnSpc>
              <a:buFont typeface="Arial"/>
              <a:buChar char="•"/>
            </a:pPr>
            <a:r>
              <a:rPr lang="en-US" b="true" sz="3200" spc="192">
                <a:solidFill>
                  <a:srgbClr val="100F0D"/>
                </a:solidFill>
                <a:latin typeface="Montserrat Medium"/>
                <a:ea typeface="Montserrat Medium"/>
                <a:cs typeface="Montserrat Medium"/>
                <a:sym typeface="Montserrat Medium"/>
              </a:rPr>
              <a:t>Áp dụng công thức:</a:t>
            </a:r>
          </a:p>
        </p:txBody>
      </p:sp>
      <p:sp>
        <p:nvSpPr>
          <p:cNvPr name="TextBox 16" id="16"/>
          <p:cNvSpPr txBox="true"/>
          <p:nvPr/>
        </p:nvSpPr>
        <p:spPr>
          <a:xfrm rot="0">
            <a:off x="9877425" y="7093916"/>
            <a:ext cx="6973475" cy="2158365"/>
          </a:xfrm>
          <a:prstGeom prst="rect">
            <a:avLst/>
          </a:prstGeom>
        </p:spPr>
        <p:txBody>
          <a:bodyPr anchor="t" rtlCol="false" tIns="0" lIns="0" bIns="0" rIns="0">
            <a:spAutoFit/>
          </a:bodyPr>
          <a:lstStyle/>
          <a:p>
            <a:pPr algn="just">
              <a:lnSpc>
                <a:spcPts val="4320"/>
              </a:lnSpc>
            </a:pPr>
            <a:r>
              <a:rPr lang="en-US" sz="3200" spc="192">
                <a:solidFill>
                  <a:srgbClr val="100F0D"/>
                </a:solidFill>
                <a:latin typeface="Montserrat"/>
                <a:ea typeface="Montserrat"/>
                <a:cs typeface="Montserrat"/>
                <a:sym typeface="Montserrat"/>
              </a:rPr>
              <a:t>Đúng như đặc điểm của tiện ích mũ là tiện ích tăng khi x tăng và tăng chậm dần (tiệm cận đến 1).</a:t>
            </a:r>
          </a:p>
        </p:txBody>
      </p:sp>
      <p:sp>
        <p:nvSpPr>
          <p:cNvPr name="TextBox 17" id="17"/>
          <p:cNvSpPr txBox="true"/>
          <p:nvPr/>
        </p:nvSpPr>
        <p:spPr>
          <a:xfrm rot="0">
            <a:off x="16987975" y="9201150"/>
            <a:ext cx="706398"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33</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7259300" y="8836223"/>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21274" y="-2039892"/>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0176029" y="9591213"/>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70530" y="-2539667"/>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4048755" y="2283243"/>
            <a:ext cx="12237293" cy="6822885"/>
          </a:xfrm>
          <a:custGeom>
            <a:avLst/>
            <a:gdLst/>
            <a:ahLst/>
            <a:cxnLst/>
            <a:rect r="r" b="b" t="t" l="l"/>
            <a:pathLst>
              <a:path h="6822885" w="12237293">
                <a:moveTo>
                  <a:pt x="0" y="0"/>
                </a:moveTo>
                <a:lnTo>
                  <a:pt x="12237293" y="0"/>
                </a:lnTo>
                <a:lnTo>
                  <a:pt x="12237293" y="6822886"/>
                </a:lnTo>
                <a:lnTo>
                  <a:pt x="0" y="6822886"/>
                </a:lnTo>
                <a:lnTo>
                  <a:pt x="0" y="0"/>
                </a:lnTo>
                <a:close/>
              </a:path>
            </a:pathLst>
          </a:custGeom>
          <a:blipFill>
            <a:blip r:embed="rId13"/>
            <a:stretch>
              <a:fillRect l="0" t="0" r="0" b="0"/>
            </a:stretch>
          </a:blipFill>
        </p:spPr>
      </p:sp>
      <p:sp>
        <p:nvSpPr>
          <p:cNvPr name="TextBox 9" id="9"/>
          <p:cNvSpPr txBox="true"/>
          <p:nvPr/>
        </p:nvSpPr>
        <p:spPr>
          <a:xfrm rot="0">
            <a:off x="1429084" y="1096322"/>
            <a:ext cx="14312038" cy="904240"/>
          </a:xfrm>
          <a:prstGeom prst="rect">
            <a:avLst/>
          </a:prstGeom>
        </p:spPr>
        <p:txBody>
          <a:bodyPr anchor="t" rtlCol="false" tIns="0" lIns="0" bIns="0" rIns="0">
            <a:spAutoFit/>
          </a:bodyPr>
          <a:lstStyle/>
          <a:p>
            <a:pPr algn="l">
              <a:lnSpc>
                <a:spcPts val="7204"/>
              </a:lnSpc>
            </a:pPr>
            <a:r>
              <a:rPr lang="en-US" sz="5499" b="true">
                <a:solidFill>
                  <a:srgbClr val="100F0D"/>
                </a:solidFill>
                <a:latin typeface="Montserrat Bold"/>
                <a:ea typeface="Montserrat Bold"/>
                <a:cs typeface="Montserrat Bold"/>
                <a:sym typeface="Montserrat Bold"/>
              </a:rPr>
              <a:t>Hàm tiện ích mũ (exponential utility)</a:t>
            </a:r>
          </a:p>
        </p:txBody>
      </p:sp>
      <p:sp>
        <p:nvSpPr>
          <p:cNvPr name="TextBox 10" id="10"/>
          <p:cNvSpPr txBox="true"/>
          <p:nvPr/>
        </p:nvSpPr>
        <p:spPr>
          <a:xfrm rot="0">
            <a:off x="1429084" y="2452047"/>
            <a:ext cx="12734552" cy="529590"/>
          </a:xfrm>
          <a:prstGeom prst="rect">
            <a:avLst/>
          </a:prstGeom>
        </p:spPr>
        <p:txBody>
          <a:bodyPr anchor="t" rtlCol="false" tIns="0" lIns="0" bIns="0" rIns="0">
            <a:spAutoFit/>
          </a:bodyPr>
          <a:lstStyle/>
          <a:p>
            <a:pPr algn="just" marL="690882" indent="-345441" lvl="1">
              <a:lnSpc>
                <a:spcPts val="4320"/>
              </a:lnSpc>
              <a:buFont typeface="Arial"/>
              <a:buChar char="•"/>
            </a:pPr>
            <a:r>
              <a:rPr lang="en-US" b="true" sz="3200" spc="192">
                <a:solidFill>
                  <a:srgbClr val="100F0D"/>
                </a:solidFill>
                <a:latin typeface="Montserrat Medium"/>
                <a:ea typeface="Montserrat Medium"/>
                <a:cs typeface="Montserrat Medium"/>
                <a:sym typeface="Montserrat Medium"/>
              </a:rPr>
              <a:t>Code:</a:t>
            </a:r>
          </a:p>
        </p:txBody>
      </p:sp>
      <p:sp>
        <p:nvSpPr>
          <p:cNvPr name="TextBox 11" id="11"/>
          <p:cNvSpPr txBox="true"/>
          <p:nvPr/>
        </p:nvSpPr>
        <p:spPr>
          <a:xfrm rot="0">
            <a:off x="16960888" y="9201150"/>
            <a:ext cx="760571"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34</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7259300" y="8836223"/>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21274" y="-2039892"/>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0176029" y="9591213"/>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70530" y="-2539667"/>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2604340" y="3703735"/>
            <a:ext cx="13079321" cy="6356984"/>
          </a:xfrm>
          <a:prstGeom prst="rect">
            <a:avLst/>
          </a:prstGeom>
        </p:spPr>
        <p:txBody>
          <a:bodyPr anchor="t" rtlCol="false" tIns="0" lIns="0" bIns="0" rIns="0">
            <a:spAutoFit/>
          </a:bodyPr>
          <a:lstStyle/>
          <a:p>
            <a:pPr algn="just">
              <a:lnSpc>
                <a:spcPts val="4620"/>
              </a:lnSpc>
            </a:pPr>
            <a:r>
              <a:rPr lang="en-US" b="true" sz="3000" spc="180">
                <a:solidFill>
                  <a:srgbClr val="100F0D"/>
                </a:solidFill>
                <a:latin typeface="Montserrat Medium"/>
                <a:ea typeface="Montserrat Medium"/>
                <a:cs typeface="Montserrat Medium"/>
                <a:sym typeface="Montserrat Medium"/>
              </a:rPr>
              <a:t>Trong trường hợp đặc biệt λ = 1, hàm này trở thành </a:t>
            </a:r>
            <a:r>
              <a:rPr lang="en-US" b="true" sz="3000" spc="180">
                <a:solidFill>
                  <a:srgbClr val="100F0D"/>
                </a:solidFill>
                <a:latin typeface="Montserrat Bold"/>
                <a:ea typeface="Montserrat Bold"/>
                <a:cs typeface="Montserrat Bold"/>
                <a:sym typeface="Montserrat Bold"/>
              </a:rPr>
              <a:t>hàm tiện ích logarithmic</a:t>
            </a:r>
            <a:r>
              <a:rPr lang="en-US" b="true" sz="3000" spc="180">
                <a:solidFill>
                  <a:srgbClr val="100F0D"/>
                </a:solidFill>
                <a:latin typeface="Montserrat Medium"/>
                <a:ea typeface="Montserrat Medium"/>
                <a:cs typeface="Montserrat Medium"/>
                <a:sym typeface="Montserrat Medium"/>
              </a:rPr>
              <a:t>:</a:t>
            </a:r>
          </a:p>
          <a:p>
            <a:pPr algn="just">
              <a:lnSpc>
                <a:spcPts val="4620"/>
              </a:lnSpc>
            </a:pPr>
          </a:p>
          <a:p>
            <a:pPr algn="just">
              <a:lnSpc>
                <a:spcPts val="4620"/>
              </a:lnSpc>
            </a:pPr>
            <a:r>
              <a:rPr lang="en-US" b="true" sz="3000" spc="180">
                <a:solidFill>
                  <a:srgbClr val="100F0D"/>
                </a:solidFill>
                <a:latin typeface="Montserrat Bold"/>
                <a:ea typeface="Montserrat Bold"/>
                <a:cs typeface="Montserrat Bold"/>
                <a:sym typeface="Montserrat Bold"/>
              </a:rPr>
              <a:t>Đặc điểm:</a:t>
            </a:r>
          </a:p>
          <a:p>
            <a:pPr algn="just" marL="647703" indent="-323852" lvl="1">
              <a:lnSpc>
                <a:spcPts val="4620"/>
              </a:lnSpc>
              <a:buFont typeface="Arial"/>
              <a:buChar char="•"/>
            </a:pPr>
            <a:r>
              <a:rPr lang="en-US" sz="3000" spc="180">
                <a:solidFill>
                  <a:srgbClr val="100F0D"/>
                </a:solidFill>
                <a:latin typeface="Montserrat"/>
                <a:ea typeface="Montserrat"/>
                <a:cs typeface="Montserrat"/>
                <a:sym typeface="Montserrat"/>
              </a:rPr>
              <a:t>Tiện ích </a:t>
            </a:r>
            <a:r>
              <a:rPr lang="en-US" b="true" sz="3000" spc="180">
                <a:solidFill>
                  <a:srgbClr val="100F0D"/>
                </a:solidFill>
                <a:latin typeface="Montserrat Bold"/>
                <a:ea typeface="Montserrat Bold"/>
                <a:cs typeface="Montserrat Bold"/>
                <a:sym typeface="Montserrat Bold"/>
              </a:rPr>
              <a:t>lũy thừa tăng</a:t>
            </a:r>
            <a:r>
              <a:rPr lang="en-US" sz="3000" spc="180">
                <a:solidFill>
                  <a:srgbClr val="100F0D"/>
                </a:solidFill>
                <a:latin typeface="Montserrat"/>
                <a:ea typeface="Montserrat"/>
                <a:cs typeface="Montserrat"/>
                <a:sym typeface="Montserrat"/>
              </a:rPr>
              <a:t> dần khi </a:t>
            </a:r>
            <a:r>
              <a:rPr lang="en-US" b="true" sz="3000" spc="180">
                <a:solidFill>
                  <a:srgbClr val="100F0D"/>
                </a:solidFill>
                <a:latin typeface="Montserrat Bold"/>
                <a:ea typeface="Montserrat Bold"/>
                <a:cs typeface="Montserrat Bold"/>
                <a:sym typeface="Montserrat Bold"/>
              </a:rPr>
              <a:t>x tăng</a:t>
            </a:r>
            <a:r>
              <a:rPr lang="en-US" sz="3000" spc="180">
                <a:solidFill>
                  <a:srgbClr val="100F0D"/>
                </a:solidFill>
                <a:latin typeface="Montserrat"/>
                <a:ea typeface="Montserrat"/>
                <a:cs typeface="Montserrat"/>
                <a:sym typeface="Montserrat"/>
              </a:rPr>
              <a:t>, với tốc độ tăng tùy thuộc vào tham số </a:t>
            </a:r>
            <a:r>
              <a:rPr lang="en-US" b="true" sz="3000" spc="180">
                <a:solidFill>
                  <a:srgbClr val="100F0D"/>
                </a:solidFill>
                <a:latin typeface="Montserrat Bold"/>
                <a:ea typeface="Montserrat Bold"/>
                <a:cs typeface="Montserrat Bold"/>
                <a:sym typeface="Montserrat Bold"/>
              </a:rPr>
              <a:t>λ</a:t>
            </a:r>
            <a:r>
              <a:rPr lang="en-US" sz="3000" spc="180">
                <a:solidFill>
                  <a:srgbClr val="100F0D"/>
                </a:solidFill>
                <a:latin typeface="Montserrat"/>
                <a:ea typeface="Montserrat"/>
                <a:cs typeface="Montserrat"/>
                <a:sym typeface="Montserrat"/>
              </a:rPr>
              <a:t>.</a:t>
            </a:r>
          </a:p>
          <a:p>
            <a:pPr algn="just" marL="647703" indent="-323852" lvl="1">
              <a:lnSpc>
                <a:spcPts val="4620"/>
              </a:lnSpc>
              <a:buFont typeface="Arial"/>
              <a:buChar char="•"/>
            </a:pPr>
            <a:r>
              <a:rPr lang="en-US" sz="3000" spc="180">
                <a:solidFill>
                  <a:srgbClr val="100F0D"/>
                </a:solidFill>
                <a:latin typeface="Montserrat"/>
                <a:ea typeface="Montserrat"/>
                <a:cs typeface="Montserrat"/>
                <a:sym typeface="Montserrat"/>
              </a:rPr>
              <a:t>Hàm này có thể mô hình hóa cả ngại rủi ro, ưa rủi ro, hoặc trung lập với rủi ro tùy thuộc vào giá trị của λ:</a:t>
            </a:r>
          </a:p>
          <a:p>
            <a:pPr algn="just" marL="1295406" indent="-431802" lvl="2">
              <a:lnSpc>
                <a:spcPts val="4620"/>
              </a:lnSpc>
              <a:buFont typeface="Arial"/>
              <a:buChar char="⚬"/>
            </a:pPr>
            <a:r>
              <a:rPr lang="en-US" sz="3000" spc="180">
                <a:solidFill>
                  <a:srgbClr val="100F0D"/>
                </a:solidFill>
                <a:latin typeface="Montserrat"/>
                <a:ea typeface="Montserrat"/>
                <a:cs typeface="Montserrat"/>
                <a:sym typeface="Montserrat"/>
              </a:rPr>
              <a:t>λ = 0: Trung lập với rủi ro (hàm tuyến tính).</a:t>
            </a:r>
          </a:p>
          <a:p>
            <a:pPr algn="just" marL="1295406" indent="-431802" lvl="2">
              <a:lnSpc>
                <a:spcPts val="4620"/>
              </a:lnSpc>
              <a:buFont typeface="Arial"/>
              <a:buChar char="⚬"/>
            </a:pPr>
            <a:r>
              <a:rPr lang="en-US" sz="3000" spc="180">
                <a:solidFill>
                  <a:srgbClr val="100F0D"/>
                </a:solidFill>
                <a:latin typeface="Montserrat"/>
                <a:ea typeface="Montserrat"/>
                <a:cs typeface="Montserrat"/>
                <a:sym typeface="Montserrat"/>
              </a:rPr>
              <a:t>0 &lt; λ &lt; 1: Ngại rủi ro (hàm lõm).</a:t>
            </a:r>
          </a:p>
          <a:p>
            <a:pPr algn="just" marL="1295406" indent="-431802" lvl="2">
              <a:lnSpc>
                <a:spcPts val="4620"/>
              </a:lnSpc>
              <a:buFont typeface="Arial"/>
              <a:buChar char="⚬"/>
            </a:pPr>
            <a:r>
              <a:rPr lang="en-US" sz="3000" spc="180">
                <a:solidFill>
                  <a:srgbClr val="100F0D"/>
                </a:solidFill>
                <a:latin typeface="Montserrat"/>
                <a:ea typeface="Montserrat"/>
                <a:cs typeface="Montserrat"/>
                <a:sym typeface="Montserrat"/>
              </a:rPr>
              <a:t>λ &gt; 1: Ưa rủi ro (hàm lồi).</a:t>
            </a:r>
          </a:p>
        </p:txBody>
      </p:sp>
      <p:sp>
        <p:nvSpPr>
          <p:cNvPr name="Freeform 9" id="9"/>
          <p:cNvSpPr/>
          <p:nvPr/>
        </p:nvSpPr>
        <p:spPr>
          <a:xfrm flipH="false" flipV="false" rot="0">
            <a:off x="6469263" y="2297640"/>
            <a:ext cx="5349473" cy="1367995"/>
          </a:xfrm>
          <a:custGeom>
            <a:avLst/>
            <a:gdLst/>
            <a:ahLst/>
            <a:cxnLst/>
            <a:rect r="r" b="b" t="t" l="l"/>
            <a:pathLst>
              <a:path h="1367995" w="5349473">
                <a:moveTo>
                  <a:pt x="0" y="0"/>
                </a:moveTo>
                <a:lnTo>
                  <a:pt x="5349474" y="0"/>
                </a:lnTo>
                <a:lnTo>
                  <a:pt x="5349474" y="1367995"/>
                </a:lnTo>
                <a:lnTo>
                  <a:pt x="0" y="1367995"/>
                </a:lnTo>
                <a:lnTo>
                  <a:pt x="0" y="0"/>
                </a:lnTo>
                <a:close/>
              </a:path>
            </a:pathLst>
          </a:custGeom>
          <a:blipFill>
            <a:blip r:embed="rId13"/>
            <a:stretch>
              <a:fillRect l="0" t="0" r="0" b="0"/>
            </a:stretch>
          </a:blipFill>
        </p:spPr>
      </p:sp>
      <p:sp>
        <p:nvSpPr>
          <p:cNvPr name="Freeform 10" id="10"/>
          <p:cNvSpPr/>
          <p:nvPr/>
        </p:nvSpPr>
        <p:spPr>
          <a:xfrm flipH="false" flipV="false" rot="0">
            <a:off x="7316443" y="4854400"/>
            <a:ext cx="3125096" cy="946999"/>
          </a:xfrm>
          <a:custGeom>
            <a:avLst/>
            <a:gdLst/>
            <a:ahLst/>
            <a:cxnLst/>
            <a:rect r="r" b="b" t="t" l="l"/>
            <a:pathLst>
              <a:path h="946999" w="3125096">
                <a:moveTo>
                  <a:pt x="0" y="0"/>
                </a:moveTo>
                <a:lnTo>
                  <a:pt x="3125096" y="0"/>
                </a:lnTo>
                <a:lnTo>
                  <a:pt x="3125096" y="946999"/>
                </a:lnTo>
                <a:lnTo>
                  <a:pt x="0" y="946999"/>
                </a:lnTo>
                <a:lnTo>
                  <a:pt x="0" y="0"/>
                </a:lnTo>
                <a:close/>
              </a:path>
            </a:pathLst>
          </a:custGeom>
          <a:blipFill>
            <a:blip r:embed="rId14"/>
            <a:stretch>
              <a:fillRect l="0" t="0" r="0" b="0"/>
            </a:stretch>
          </a:blipFill>
        </p:spPr>
      </p:sp>
      <p:sp>
        <p:nvSpPr>
          <p:cNvPr name="TextBox 11" id="11"/>
          <p:cNvSpPr txBox="true"/>
          <p:nvPr/>
        </p:nvSpPr>
        <p:spPr>
          <a:xfrm rot="0">
            <a:off x="1429084" y="1096322"/>
            <a:ext cx="14312038" cy="904240"/>
          </a:xfrm>
          <a:prstGeom prst="rect">
            <a:avLst/>
          </a:prstGeom>
        </p:spPr>
        <p:txBody>
          <a:bodyPr anchor="t" rtlCol="false" tIns="0" lIns="0" bIns="0" rIns="0">
            <a:spAutoFit/>
          </a:bodyPr>
          <a:lstStyle/>
          <a:p>
            <a:pPr algn="l">
              <a:lnSpc>
                <a:spcPts val="7204"/>
              </a:lnSpc>
            </a:pPr>
            <a:r>
              <a:rPr lang="en-US" sz="5499" b="true">
                <a:solidFill>
                  <a:srgbClr val="100F0D"/>
                </a:solidFill>
                <a:latin typeface="Montserrat Bold"/>
                <a:ea typeface="Montserrat Bold"/>
                <a:cs typeface="Montserrat Bold"/>
                <a:sym typeface="Montserrat Bold"/>
              </a:rPr>
              <a:t>Hàm tiện ích lũy thừa (power utility)</a:t>
            </a:r>
          </a:p>
        </p:txBody>
      </p:sp>
      <p:sp>
        <p:nvSpPr>
          <p:cNvPr name="TextBox 12" id="12"/>
          <p:cNvSpPr txBox="true"/>
          <p:nvPr/>
        </p:nvSpPr>
        <p:spPr>
          <a:xfrm rot="0">
            <a:off x="16987439" y="9201150"/>
            <a:ext cx="707469"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35</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7259300" y="8836223"/>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21274" y="-2039892"/>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0176029" y="9591213"/>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70530" y="-2539667"/>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7278834" y="7417766"/>
            <a:ext cx="1658017" cy="501550"/>
          </a:xfrm>
          <a:custGeom>
            <a:avLst/>
            <a:gdLst/>
            <a:ahLst/>
            <a:cxnLst/>
            <a:rect r="r" b="b" t="t" l="l"/>
            <a:pathLst>
              <a:path h="501550" w="1658017">
                <a:moveTo>
                  <a:pt x="0" y="0"/>
                </a:moveTo>
                <a:lnTo>
                  <a:pt x="1658017" y="0"/>
                </a:lnTo>
                <a:lnTo>
                  <a:pt x="1658017" y="501550"/>
                </a:lnTo>
                <a:lnTo>
                  <a:pt x="0" y="50155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1429084" y="2864878"/>
            <a:ext cx="6246026" cy="1192423"/>
          </a:xfrm>
          <a:custGeom>
            <a:avLst/>
            <a:gdLst/>
            <a:ahLst/>
            <a:cxnLst/>
            <a:rect r="r" b="b" t="t" l="l"/>
            <a:pathLst>
              <a:path h="1192423" w="6246026">
                <a:moveTo>
                  <a:pt x="0" y="0"/>
                </a:moveTo>
                <a:lnTo>
                  <a:pt x="6246026" y="0"/>
                </a:lnTo>
                <a:lnTo>
                  <a:pt x="6246026" y="1192423"/>
                </a:lnTo>
                <a:lnTo>
                  <a:pt x="0" y="1192423"/>
                </a:lnTo>
                <a:lnTo>
                  <a:pt x="0" y="0"/>
                </a:lnTo>
                <a:close/>
              </a:path>
            </a:pathLst>
          </a:custGeom>
          <a:blipFill>
            <a:blip r:embed="rId15"/>
            <a:stretch>
              <a:fillRect l="0" t="0" r="0" b="0"/>
            </a:stretch>
          </a:blipFill>
        </p:spPr>
      </p:sp>
      <p:sp>
        <p:nvSpPr>
          <p:cNvPr name="Freeform 10" id="10"/>
          <p:cNvSpPr/>
          <p:nvPr/>
        </p:nvSpPr>
        <p:spPr>
          <a:xfrm flipH="false" flipV="false" rot="0">
            <a:off x="1429084" y="4778676"/>
            <a:ext cx="3655471" cy="1769403"/>
          </a:xfrm>
          <a:custGeom>
            <a:avLst/>
            <a:gdLst/>
            <a:ahLst/>
            <a:cxnLst/>
            <a:rect r="r" b="b" t="t" l="l"/>
            <a:pathLst>
              <a:path h="1769403" w="3655471">
                <a:moveTo>
                  <a:pt x="0" y="0"/>
                </a:moveTo>
                <a:lnTo>
                  <a:pt x="3655470" y="0"/>
                </a:lnTo>
                <a:lnTo>
                  <a:pt x="3655470" y="1769403"/>
                </a:lnTo>
                <a:lnTo>
                  <a:pt x="0" y="1769403"/>
                </a:lnTo>
                <a:lnTo>
                  <a:pt x="0" y="0"/>
                </a:lnTo>
                <a:close/>
              </a:path>
            </a:pathLst>
          </a:custGeom>
          <a:blipFill>
            <a:blip r:embed="rId16"/>
            <a:stretch>
              <a:fillRect l="0" t="0" r="0" b="0"/>
            </a:stretch>
          </a:blipFill>
        </p:spPr>
      </p:sp>
      <p:sp>
        <p:nvSpPr>
          <p:cNvPr name="Freeform 11" id="11"/>
          <p:cNvSpPr/>
          <p:nvPr/>
        </p:nvSpPr>
        <p:spPr>
          <a:xfrm flipH="false" flipV="false" rot="0">
            <a:off x="1429084" y="7274891"/>
            <a:ext cx="4428977" cy="2814861"/>
          </a:xfrm>
          <a:custGeom>
            <a:avLst/>
            <a:gdLst/>
            <a:ahLst/>
            <a:cxnLst/>
            <a:rect r="r" b="b" t="t" l="l"/>
            <a:pathLst>
              <a:path h="2814861" w="4428977">
                <a:moveTo>
                  <a:pt x="0" y="0"/>
                </a:moveTo>
                <a:lnTo>
                  <a:pt x="4428977" y="0"/>
                </a:lnTo>
                <a:lnTo>
                  <a:pt x="4428977" y="2814861"/>
                </a:lnTo>
                <a:lnTo>
                  <a:pt x="0" y="2814861"/>
                </a:lnTo>
                <a:lnTo>
                  <a:pt x="0" y="0"/>
                </a:lnTo>
                <a:close/>
              </a:path>
            </a:pathLst>
          </a:custGeom>
          <a:blipFill>
            <a:blip r:embed="rId17"/>
            <a:stretch>
              <a:fillRect l="0" t="0" r="0" b="0"/>
            </a:stretch>
          </a:blipFill>
        </p:spPr>
      </p:sp>
      <p:sp>
        <p:nvSpPr>
          <p:cNvPr name="TextBox 12" id="12"/>
          <p:cNvSpPr txBox="true"/>
          <p:nvPr/>
        </p:nvSpPr>
        <p:spPr>
          <a:xfrm rot="0">
            <a:off x="1429084" y="1096322"/>
            <a:ext cx="14312038" cy="904240"/>
          </a:xfrm>
          <a:prstGeom prst="rect">
            <a:avLst/>
          </a:prstGeom>
        </p:spPr>
        <p:txBody>
          <a:bodyPr anchor="t" rtlCol="false" tIns="0" lIns="0" bIns="0" rIns="0">
            <a:spAutoFit/>
          </a:bodyPr>
          <a:lstStyle/>
          <a:p>
            <a:pPr algn="l">
              <a:lnSpc>
                <a:spcPts val="7204"/>
              </a:lnSpc>
            </a:pPr>
            <a:r>
              <a:rPr lang="en-US" sz="5499" b="true">
                <a:solidFill>
                  <a:srgbClr val="100F0D"/>
                </a:solidFill>
                <a:latin typeface="Montserrat Bold"/>
                <a:ea typeface="Montserrat Bold"/>
                <a:cs typeface="Montserrat Bold"/>
                <a:sym typeface="Montserrat Bold"/>
              </a:rPr>
              <a:t>Hàm tiện ích lũy thừa (power utility)</a:t>
            </a:r>
          </a:p>
        </p:txBody>
      </p:sp>
      <p:sp>
        <p:nvSpPr>
          <p:cNvPr name="TextBox 13" id="13"/>
          <p:cNvSpPr txBox="true"/>
          <p:nvPr/>
        </p:nvSpPr>
        <p:spPr>
          <a:xfrm rot="0">
            <a:off x="1429084" y="2229229"/>
            <a:ext cx="12734552" cy="529590"/>
          </a:xfrm>
          <a:prstGeom prst="rect">
            <a:avLst/>
          </a:prstGeom>
        </p:spPr>
        <p:txBody>
          <a:bodyPr anchor="t" rtlCol="false" tIns="0" lIns="0" bIns="0" rIns="0">
            <a:spAutoFit/>
          </a:bodyPr>
          <a:lstStyle/>
          <a:p>
            <a:pPr algn="just" marL="690882" indent="-345441" lvl="1">
              <a:lnSpc>
                <a:spcPts val="4320"/>
              </a:lnSpc>
              <a:buFont typeface="Arial"/>
              <a:buChar char="•"/>
            </a:pPr>
            <a:r>
              <a:rPr lang="en-US" b="true" sz="3200" spc="192">
                <a:solidFill>
                  <a:srgbClr val="100F0D"/>
                </a:solidFill>
                <a:latin typeface="Montserrat Medium"/>
                <a:ea typeface="Montserrat Medium"/>
                <a:cs typeface="Montserrat Medium"/>
                <a:sym typeface="Montserrat Medium"/>
              </a:rPr>
              <a:t>Ví dụ minh họa:</a:t>
            </a:r>
          </a:p>
        </p:txBody>
      </p:sp>
      <p:sp>
        <p:nvSpPr>
          <p:cNvPr name="TextBox 14" id="14"/>
          <p:cNvSpPr txBox="true"/>
          <p:nvPr/>
        </p:nvSpPr>
        <p:spPr>
          <a:xfrm rot="0">
            <a:off x="1429084" y="4115736"/>
            <a:ext cx="12734552" cy="529590"/>
          </a:xfrm>
          <a:prstGeom prst="rect">
            <a:avLst/>
          </a:prstGeom>
        </p:spPr>
        <p:txBody>
          <a:bodyPr anchor="t" rtlCol="false" tIns="0" lIns="0" bIns="0" rIns="0">
            <a:spAutoFit/>
          </a:bodyPr>
          <a:lstStyle/>
          <a:p>
            <a:pPr algn="just" marL="690882" indent="-345441" lvl="1">
              <a:lnSpc>
                <a:spcPts val="4320"/>
              </a:lnSpc>
              <a:buFont typeface="Arial"/>
              <a:buChar char="•"/>
            </a:pPr>
            <a:r>
              <a:rPr lang="en-US" b="true" sz="3200" spc="192">
                <a:solidFill>
                  <a:srgbClr val="100F0D"/>
                </a:solidFill>
                <a:latin typeface="Montserrat Medium"/>
                <a:ea typeface="Montserrat Medium"/>
                <a:cs typeface="Montserrat Medium"/>
                <a:sym typeface="Montserrat Medium"/>
              </a:rPr>
              <a:t>Kết quả:</a:t>
            </a:r>
          </a:p>
        </p:txBody>
      </p:sp>
      <p:sp>
        <p:nvSpPr>
          <p:cNvPr name="TextBox 15" id="15"/>
          <p:cNvSpPr txBox="true"/>
          <p:nvPr/>
        </p:nvSpPr>
        <p:spPr>
          <a:xfrm rot="0">
            <a:off x="1429084" y="6611951"/>
            <a:ext cx="12734552" cy="529590"/>
          </a:xfrm>
          <a:prstGeom prst="rect">
            <a:avLst/>
          </a:prstGeom>
        </p:spPr>
        <p:txBody>
          <a:bodyPr anchor="t" rtlCol="false" tIns="0" lIns="0" bIns="0" rIns="0">
            <a:spAutoFit/>
          </a:bodyPr>
          <a:lstStyle/>
          <a:p>
            <a:pPr algn="just" marL="690882" indent="-345441" lvl="1">
              <a:lnSpc>
                <a:spcPts val="4320"/>
              </a:lnSpc>
              <a:buFont typeface="Arial"/>
              <a:buChar char="•"/>
            </a:pPr>
            <a:r>
              <a:rPr lang="en-US" b="true" sz="3200" spc="192">
                <a:solidFill>
                  <a:srgbClr val="100F0D"/>
                </a:solidFill>
                <a:latin typeface="Montserrat Medium"/>
                <a:ea typeface="Montserrat Medium"/>
                <a:cs typeface="Montserrat Medium"/>
                <a:sym typeface="Montserrat Medium"/>
              </a:rPr>
              <a:t>Áp dụng công thức:</a:t>
            </a:r>
          </a:p>
        </p:txBody>
      </p:sp>
      <p:sp>
        <p:nvSpPr>
          <p:cNvPr name="TextBox 16" id="16"/>
          <p:cNvSpPr txBox="true"/>
          <p:nvPr/>
        </p:nvSpPr>
        <p:spPr>
          <a:xfrm rot="0">
            <a:off x="9877425" y="7093916"/>
            <a:ext cx="6973475" cy="2158365"/>
          </a:xfrm>
          <a:prstGeom prst="rect">
            <a:avLst/>
          </a:prstGeom>
        </p:spPr>
        <p:txBody>
          <a:bodyPr anchor="t" rtlCol="false" tIns="0" lIns="0" bIns="0" rIns="0">
            <a:spAutoFit/>
          </a:bodyPr>
          <a:lstStyle/>
          <a:p>
            <a:pPr algn="just">
              <a:lnSpc>
                <a:spcPts val="4320"/>
              </a:lnSpc>
            </a:pPr>
            <a:r>
              <a:rPr lang="en-US" sz="3200" spc="192">
                <a:solidFill>
                  <a:srgbClr val="100F0D"/>
                </a:solidFill>
                <a:latin typeface="Montserrat"/>
                <a:ea typeface="Montserrat"/>
                <a:cs typeface="Montserrat"/>
                <a:sym typeface="Montserrat"/>
              </a:rPr>
              <a:t>Đúng như đặc điểm của tiện ích lũy thừa là tiện ích tăng khi x tăng và tốc độ tăng của tiện ích phụ thuộc vào λ.</a:t>
            </a:r>
          </a:p>
        </p:txBody>
      </p:sp>
      <p:sp>
        <p:nvSpPr>
          <p:cNvPr name="TextBox 17" id="17"/>
          <p:cNvSpPr txBox="true"/>
          <p:nvPr/>
        </p:nvSpPr>
        <p:spPr>
          <a:xfrm rot="0">
            <a:off x="16975414" y="9201150"/>
            <a:ext cx="731520"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36</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7259300" y="8836223"/>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21274" y="-2039892"/>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0176029" y="9591213"/>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70530" y="-2539667"/>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4049868" y="2335832"/>
            <a:ext cx="10742399" cy="7412781"/>
          </a:xfrm>
          <a:custGeom>
            <a:avLst/>
            <a:gdLst/>
            <a:ahLst/>
            <a:cxnLst/>
            <a:rect r="r" b="b" t="t" l="l"/>
            <a:pathLst>
              <a:path h="7412781" w="10742399">
                <a:moveTo>
                  <a:pt x="0" y="0"/>
                </a:moveTo>
                <a:lnTo>
                  <a:pt x="10742399" y="0"/>
                </a:lnTo>
                <a:lnTo>
                  <a:pt x="10742399" y="7412781"/>
                </a:lnTo>
                <a:lnTo>
                  <a:pt x="0" y="7412781"/>
                </a:lnTo>
                <a:lnTo>
                  <a:pt x="0" y="0"/>
                </a:lnTo>
                <a:close/>
              </a:path>
            </a:pathLst>
          </a:custGeom>
          <a:blipFill>
            <a:blip r:embed="rId13"/>
            <a:stretch>
              <a:fillRect l="0" t="0" r="0" b="0"/>
            </a:stretch>
          </a:blipFill>
        </p:spPr>
      </p:sp>
      <p:sp>
        <p:nvSpPr>
          <p:cNvPr name="TextBox 9" id="9"/>
          <p:cNvSpPr txBox="true"/>
          <p:nvPr/>
        </p:nvSpPr>
        <p:spPr>
          <a:xfrm rot="0">
            <a:off x="1429084" y="1096322"/>
            <a:ext cx="14312038" cy="904240"/>
          </a:xfrm>
          <a:prstGeom prst="rect">
            <a:avLst/>
          </a:prstGeom>
        </p:spPr>
        <p:txBody>
          <a:bodyPr anchor="t" rtlCol="false" tIns="0" lIns="0" bIns="0" rIns="0">
            <a:spAutoFit/>
          </a:bodyPr>
          <a:lstStyle/>
          <a:p>
            <a:pPr algn="l">
              <a:lnSpc>
                <a:spcPts val="7204"/>
              </a:lnSpc>
            </a:pPr>
            <a:r>
              <a:rPr lang="en-US" sz="5499" b="true">
                <a:solidFill>
                  <a:srgbClr val="100F0D"/>
                </a:solidFill>
                <a:latin typeface="Montserrat Bold"/>
                <a:ea typeface="Montserrat Bold"/>
                <a:cs typeface="Montserrat Bold"/>
                <a:sym typeface="Montserrat Bold"/>
              </a:rPr>
              <a:t>Hàm tiện ích lũy thừa (power utility)</a:t>
            </a:r>
          </a:p>
        </p:txBody>
      </p:sp>
      <p:sp>
        <p:nvSpPr>
          <p:cNvPr name="TextBox 10" id="10"/>
          <p:cNvSpPr txBox="true"/>
          <p:nvPr/>
        </p:nvSpPr>
        <p:spPr>
          <a:xfrm rot="0">
            <a:off x="1429084" y="2452047"/>
            <a:ext cx="12734552" cy="529590"/>
          </a:xfrm>
          <a:prstGeom prst="rect">
            <a:avLst/>
          </a:prstGeom>
        </p:spPr>
        <p:txBody>
          <a:bodyPr anchor="t" rtlCol="false" tIns="0" lIns="0" bIns="0" rIns="0">
            <a:spAutoFit/>
          </a:bodyPr>
          <a:lstStyle/>
          <a:p>
            <a:pPr algn="just" marL="690882" indent="-345441" lvl="1">
              <a:lnSpc>
                <a:spcPts val="4320"/>
              </a:lnSpc>
              <a:buFont typeface="Arial"/>
              <a:buChar char="•"/>
            </a:pPr>
            <a:r>
              <a:rPr lang="en-US" b="true" sz="3200" spc="192">
                <a:solidFill>
                  <a:srgbClr val="100F0D"/>
                </a:solidFill>
                <a:latin typeface="Montserrat Medium"/>
                <a:ea typeface="Montserrat Medium"/>
                <a:cs typeface="Montserrat Medium"/>
                <a:sym typeface="Montserrat Medium"/>
              </a:rPr>
              <a:t>Code:</a:t>
            </a:r>
          </a:p>
        </p:txBody>
      </p:sp>
      <p:sp>
        <p:nvSpPr>
          <p:cNvPr name="TextBox 11" id="11"/>
          <p:cNvSpPr txBox="true"/>
          <p:nvPr/>
        </p:nvSpPr>
        <p:spPr>
          <a:xfrm rot="0">
            <a:off x="16980712" y="9201150"/>
            <a:ext cx="720923"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37</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609469" y="5664332"/>
            <a:ext cx="15649831" cy="1806829"/>
          </a:xfrm>
          <a:prstGeom prst="rect">
            <a:avLst/>
          </a:prstGeom>
        </p:spPr>
        <p:txBody>
          <a:bodyPr anchor="t" rtlCol="false" tIns="0" lIns="0" bIns="0" rIns="0">
            <a:spAutoFit/>
          </a:bodyPr>
          <a:lstStyle/>
          <a:p>
            <a:pPr algn="ctr" marL="0" indent="0" lvl="1">
              <a:lnSpc>
                <a:spcPts val="7208"/>
              </a:lnSpc>
            </a:pPr>
            <a:r>
              <a:rPr lang="en-US" b="true" sz="5300" spc="217">
                <a:solidFill>
                  <a:srgbClr val="032649"/>
                </a:solidFill>
                <a:latin typeface="Montserrat Heavy"/>
                <a:ea typeface="Montserrat Heavy"/>
                <a:cs typeface="Montserrat Heavy"/>
                <a:sym typeface="Montserrat Heavy"/>
              </a:rPr>
              <a:t>Maximum Expected Utility Principle (Nguyên lý Tiện ích Kỳ vọng Tối đa)</a:t>
            </a:r>
          </a:p>
        </p:txBody>
      </p:sp>
      <p:sp>
        <p:nvSpPr>
          <p:cNvPr name="TextBox 4" id="4"/>
          <p:cNvSpPr txBox="true"/>
          <p:nvPr/>
        </p:nvSpPr>
        <p:spPr>
          <a:xfrm rot="0">
            <a:off x="8044855" y="3016209"/>
            <a:ext cx="2198291" cy="1390650"/>
          </a:xfrm>
          <a:prstGeom prst="rect">
            <a:avLst/>
          </a:prstGeom>
        </p:spPr>
        <p:txBody>
          <a:bodyPr anchor="t" rtlCol="false" tIns="0" lIns="0" bIns="0" rIns="0">
            <a:spAutoFit/>
          </a:bodyPr>
          <a:lstStyle/>
          <a:p>
            <a:pPr algn="ctr">
              <a:lnSpc>
                <a:spcPts val="10799"/>
              </a:lnSpc>
            </a:pPr>
            <a:r>
              <a:rPr lang="en-US" sz="9999">
                <a:solidFill>
                  <a:srgbClr val="032649"/>
                </a:solidFill>
                <a:latin typeface="Sigmar One"/>
                <a:ea typeface="Sigmar One"/>
                <a:cs typeface="Sigmar One"/>
                <a:sym typeface="Sigmar One"/>
              </a:rPr>
              <a:t>2.4</a:t>
            </a:r>
          </a:p>
        </p:txBody>
      </p:sp>
      <p:sp>
        <p:nvSpPr>
          <p:cNvPr name="Freeform 5" id="5"/>
          <p:cNvSpPr/>
          <p:nvPr/>
        </p:nvSpPr>
        <p:spPr>
          <a:xfrm flipH="false" flipV="false" rot="0">
            <a:off x="-1772987" y="8460512"/>
            <a:ext cx="4051334" cy="2765036"/>
          </a:xfrm>
          <a:custGeom>
            <a:avLst/>
            <a:gdLst/>
            <a:ahLst/>
            <a:cxnLst/>
            <a:rect r="r" b="b" t="t" l="l"/>
            <a:pathLst>
              <a:path h="2765036" w="4051334">
                <a:moveTo>
                  <a:pt x="0" y="0"/>
                </a:moveTo>
                <a:lnTo>
                  <a:pt x="4051334" y="0"/>
                </a:lnTo>
                <a:lnTo>
                  <a:pt x="4051334" y="2765035"/>
                </a:lnTo>
                <a:lnTo>
                  <a:pt x="0" y="27650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1256101">
            <a:off x="15960637" y="-944160"/>
            <a:ext cx="2597326" cy="2796583"/>
          </a:xfrm>
          <a:custGeom>
            <a:avLst/>
            <a:gdLst/>
            <a:ahLst/>
            <a:cxnLst/>
            <a:rect r="r" b="b" t="t" l="l"/>
            <a:pathLst>
              <a:path h="2796583" w="2597326">
                <a:moveTo>
                  <a:pt x="0" y="0"/>
                </a:moveTo>
                <a:lnTo>
                  <a:pt x="2597326" y="0"/>
                </a:lnTo>
                <a:lnTo>
                  <a:pt x="2597326" y="2796583"/>
                </a:lnTo>
                <a:lnTo>
                  <a:pt x="0" y="27965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false" rot="0">
            <a:off x="17259300" y="8028359"/>
            <a:ext cx="2892762" cy="2919301"/>
          </a:xfrm>
          <a:custGeom>
            <a:avLst/>
            <a:gdLst/>
            <a:ahLst/>
            <a:cxnLst/>
            <a:rect r="r" b="b" t="t" l="l"/>
            <a:pathLst>
              <a:path h="2919301" w="2892762">
                <a:moveTo>
                  <a:pt x="0" y="0"/>
                </a:moveTo>
                <a:lnTo>
                  <a:pt x="2892762" y="0"/>
                </a:lnTo>
                <a:lnTo>
                  <a:pt x="2892762" y="2919300"/>
                </a:lnTo>
                <a:lnTo>
                  <a:pt x="0" y="29193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TextBox 8" id="8"/>
          <p:cNvSpPr txBox="true"/>
          <p:nvPr/>
        </p:nvSpPr>
        <p:spPr>
          <a:xfrm rot="0">
            <a:off x="16967853" y="9201150"/>
            <a:ext cx="746641"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38</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429084" y="639122"/>
            <a:ext cx="14312038" cy="1818640"/>
          </a:xfrm>
          <a:prstGeom prst="rect">
            <a:avLst/>
          </a:prstGeom>
        </p:spPr>
        <p:txBody>
          <a:bodyPr anchor="t" rtlCol="false" tIns="0" lIns="0" bIns="0" rIns="0">
            <a:spAutoFit/>
          </a:bodyPr>
          <a:lstStyle/>
          <a:p>
            <a:pPr algn="l">
              <a:lnSpc>
                <a:spcPts val="7204"/>
              </a:lnSpc>
            </a:pPr>
            <a:r>
              <a:rPr lang="en-US" sz="5499" b="true">
                <a:solidFill>
                  <a:srgbClr val="100F0D"/>
                </a:solidFill>
                <a:latin typeface="Montserrat Bold"/>
                <a:ea typeface="Montserrat Bold"/>
                <a:cs typeface="Montserrat Bold"/>
                <a:sym typeface="Montserrat Bold"/>
              </a:rPr>
              <a:t>Nguyên lý Tiện ích Kỳ vọng Tối đa (Maximum Expected Utility Principle) </a:t>
            </a:r>
          </a:p>
        </p:txBody>
      </p:sp>
      <p:sp>
        <p:nvSpPr>
          <p:cNvPr name="Freeform 4" id="4"/>
          <p:cNvSpPr/>
          <p:nvPr/>
        </p:nvSpPr>
        <p:spPr>
          <a:xfrm flipH="false" flipV="false" rot="0">
            <a:off x="17259300" y="8836223"/>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5" id="5"/>
          <p:cNvSpPr/>
          <p:nvPr/>
        </p:nvSpPr>
        <p:spPr>
          <a:xfrm flipH="false" flipV="false" rot="0">
            <a:off x="-1421274" y="-2039892"/>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10176029" y="9591213"/>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5070530" y="-2539667"/>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0">
            <a:off x="1028700" y="3214676"/>
            <a:ext cx="1658017" cy="501550"/>
          </a:xfrm>
          <a:custGeom>
            <a:avLst/>
            <a:gdLst/>
            <a:ahLst/>
            <a:cxnLst/>
            <a:rect r="r" b="b" t="t" l="l"/>
            <a:pathLst>
              <a:path h="501550" w="1658017">
                <a:moveTo>
                  <a:pt x="0" y="0"/>
                </a:moveTo>
                <a:lnTo>
                  <a:pt x="1658017" y="0"/>
                </a:lnTo>
                <a:lnTo>
                  <a:pt x="1658017" y="501550"/>
                </a:lnTo>
                <a:lnTo>
                  <a:pt x="0" y="50155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0" id="10"/>
          <p:cNvSpPr txBox="true"/>
          <p:nvPr/>
        </p:nvSpPr>
        <p:spPr>
          <a:xfrm rot="0">
            <a:off x="3082436" y="2924487"/>
            <a:ext cx="12734552" cy="2390775"/>
          </a:xfrm>
          <a:prstGeom prst="rect">
            <a:avLst/>
          </a:prstGeom>
        </p:spPr>
        <p:txBody>
          <a:bodyPr anchor="t" rtlCol="false" tIns="0" lIns="0" bIns="0" rIns="0">
            <a:spAutoFit/>
          </a:bodyPr>
          <a:lstStyle/>
          <a:p>
            <a:pPr algn="just">
              <a:lnSpc>
                <a:spcPts val="4725"/>
              </a:lnSpc>
            </a:pPr>
            <a:r>
              <a:rPr lang="en-US" b="true" sz="3500" spc="210">
                <a:solidFill>
                  <a:srgbClr val="100F0D"/>
                </a:solidFill>
                <a:latin typeface="Montserrat Medium"/>
                <a:ea typeface="Montserrat Medium"/>
                <a:cs typeface="Montserrat Medium"/>
                <a:sym typeface="Montserrat Medium"/>
              </a:rPr>
              <a:t>Là một nguyên tắc cơ bản trong lý thuyết quyết định, giúp tác nhân</a:t>
            </a:r>
            <a:r>
              <a:rPr lang="en-US" b="true" sz="3500" spc="210">
                <a:solidFill>
                  <a:srgbClr val="100F0D"/>
                </a:solidFill>
                <a:latin typeface="Montserrat Semi-Bold"/>
                <a:ea typeface="Montserrat Semi-Bold"/>
                <a:cs typeface="Montserrat Semi-Bold"/>
                <a:sym typeface="Montserrat Semi-Bold"/>
              </a:rPr>
              <a:t> </a:t>
            </a:r>
            <a:r>
              <a:rPr lang="en-US" b="true" sz="3500" spc="210">
                <a:solidFill>
                  <a:srgbClr val="100F0D"/>
                </a:solidFill>
                <a:latin typeface="Montserrat Bold"/>
                <a:ea typeface="Montserrat Bold"/>
                <a:cs typeface="Montserrat Bold"/>
                <a:sym typeface="Montserrat Bold"/>
              </a:rPr>
              <a:t>lựa chọn hành động tối ưu</a:t>
            </a:r>
            <a:r>
              <a:rPr lang="en-US" b="true" sz="3500" spc="210">
                <a:solidFill>
                  <a:srgbClr val="100F0D"/>
                </a:solidFill>
                <a:latin typeface="Montserrat Semi-Bold"/>
                <a:ea typeface="Montserrat Semi-Bold"/>
                <a:cs typeface="Montserrat Semi-Bold"/>
                <a:sym typeface="Montserrat Semi-Bold"/>
              </a:rPr>
              <a:t> </a:t>
            </a:r>
            <a:r>
              <a:rPr lang="en-US" b="true" sz="3500" spc="210">
                <a:solidFill>
                  <a:srgbClr val="100F0D"/>
                </a:solidFill>
                <a:latin typeface="Montserrat Medium"/>
                <a:ea typeface="Montserrat Medium"/>
                <a:cs typeface="Montserrat Medium"/>
                <a:sym typeface="Montserrat Medium"/>
              </a:rPr>
              <a:t>khi đối mặt với sự không chắc chắn.</a:t>
            </a:r>
          </a:p>
          <a:p>
            <a:pPr algn="just" marL="0" indent="0" lvl="0">
              <a:lnSpc>
                <a:spcPts val="4725"/>
              </a:lnSpc>
              <a:spcBef>
                <a:spcPct val="0"/>
              </a:spcBef>
            </a:pPr>
          </a:p>
        </p:txBody>
      </p:sp>
      <p:sp>
        <p:nvSpPr>
          <p:cNvPr name="TextBox 11" id="11"/>
          <p:cNvSpPr txBox="true"/>
          <p:nvPr/>
        </p:nvSpPr>
        <p:spPr>
          <a:xfrm rot="0">
            <a:off x="1857709" y="4991412"/>
            <a:ext cx="12734552" cy="590550"/>
          </a:xfrm>
          <a:prstGeom prst="rect">
            <a:avLst/>
          </a:prstGeom>
        </p:spPr>
        <p:txBody>
          <a:bodyPr anchor="t" rtlCol="false" tIns="0" lIns="0" bIns="0" rIns="0">
            <a:spAutoFit/>
          </a:bodyPr>
          <a:lstStyle/>
          <a:p>
            <a:pPr algn="just" marL="0" indent="0" lvl="0">
              <a:lnSpc>
                <a:spcPts val="4725"/>
              </a:lnSpc>
              <a:spcBef>
                <a:spcPct val="0"/>
              </a:spcBef>
            </a:pPr>
            <a:r>
              <a:rPr lang="en-US" b="true" sz="3500" spc="210">
                <a:solidFill>
                  <a:srgbClr val="100F0D"/>
                </a:solidFill>
                <a:latin typeface="Montserrat Bold"/>
                <a:ea typeface="Montserrat Bold"/>
                <a:cs typeface="Montserrat Bold"/>
                <a:sym typeface="Montserrat Bold"/>
              </a:rPr>
              <a:t>Nguyên tắc cốt lõi:</a:t>
            </a:r>
          </a:p>
        </p:txBody>
      </p:sp>
      <p:sp>
        <p:nvSpPr>
          <p:cNvPr name="TextBox 12" id="12"/>
          <p:cNvSpPr txBox="true"/>
          <p:nvPr/>
        </p:nvSpPr>
        <p:spPr>
          <a:xfrm rot="0">
            <a:off x="1429084" y="6020112"/>
            <a:ext cx="15830216" cy="3332352"/>
          </a:xfrm>
          <a:prstGeom prst="rect">
            <a:avLst/>
          </a:prstGeom>
        </p:spPr>
        <p:txBody>
          <a:bodyPr anchor="t" rtlCol="false" tIns="0" lIns="0" bIns="0" rIns="0">
            <a:spAutoFit/>
          </a:bodyPr>
          <a:lstStyle/>
          <a:p>
            <a:pPr algn="just" marL="626114" indent="-313057" lvl="1">
              <a:lnSpc>
                <a:spcPts val="4466"/>
              </a:lnSpc>
              <a:buFont typeface="Arial"/>
              <a:buChar char="•"/>
            </a:pPr>
            <a:r>
              <a:rPr lang="en-US" b="true" sz="2900" spc="174">
                <a:solidFill>
                  <a:srgbClr val="100F0D"/>
                </a:solidFill>
                <a:latin typeface="Montserrat Medium"/>
                <a:ea typeface="Montserrat Medium"/>
                <a:cs typeface="Montserrat Medium"/>
                <a:sym typeface="Montserrat Medium"/>
              </a:rPr>
              <a:t>Tác nhân ra quyết định sẽ chọn hành động tối đa của </a:t>
            </a:r>
            <a:r>
              <a:rPr lang="en-US" b="true" sz="2900" spc="174">
                <a:solidFill>
                  <a:srgbClr val="100F0D"/>
                </a:solidFill>
                <a:latin typeface="Montserrat Bold"/>
                <a:ea typeface="Montserrat Bold"/>
                <a:cs typeface="Montserrat Bold"/>
                <a:sym typeface="Montserrat Bold"/>
              </a:rPr>
              <a:t>giá trị kỳ vọng tiện ích</a:t>
            </a:r>
            <a:r>
              <a:rPr lang="en-US" b="true" sz="2900" spc="174">
                <a:solidFill>
                  <a:srgbClr val="100F0D"/>
                </a:solidFill>
                <a:latin typeface="Montserrat Medium"/>
                <a:ea typeface="Montserrat Medium"/>
                <a:cs typeface="Montserrat Medium"/>
                <a:sym typeface="Montserrat Medium"/>
              </a:rPr>
              <a:t>.</a:t>
            </a:r>
          </a:p>
          <a:p>
            <a:pPr algn="just" marL="626114" indent="-313057" lvl="1">
              <a:lnSpc>
                <a:spcPts val="4466"/>
              </a:lnSpc>
              <a:buFont typeface="Arial"/>
              <a:buChar char="•"/>
            </a:pPr>
            <a:r>
              <a:rPr lang="en-US" b="true" sz="2900" spc="174">
                <a:solidFill>
                  <a:srgbClr val="100F0D"/>
                </a:solidFill>
                <a:latin typeface="Montserrat Bold"/>
                <a:ea typeface="Montserrat Bold"/>
                <a:cs typeface="Montserrat Bold"/>
                <a:sym typeface="Montserrat Bold"/>
              </a:rPr>
              <a:t>Tiện ích</a:t>
            </a:r>
            <a:r>
              <a:rPr lang="en-US" b="true" sz="2900" spc="174">
                <a:solidFill>
                  <a:srgbClr val="100F0D"/>
                </a:solidFill>
                <a:latin typeface="Montserrat Medium"/>
                <a:ea typeface="Montserrat Medium"/>
                <a:cs typeface="Montserrat Medium"/>
                <a:sym typeface="Montserrat Medium"/>
              </a:rPr>
              <a:t> có thể hiểu là thước đo cho sự hài lòng hoặc lợi ích mà một tác nhân cảm nhận được từ một trạng thái cụ thể.</a:t>
            </a:r>
          </a:p>
          <a:p>
            <a:pPr algn="just" marL="626114" indent="-313057" lvl="1">
              <a:lnSpc>
                <a:spcPts val="4466"/>
              </a:lnSpc>
              <a:buFont typeface="Arial"/>
              <a:buChar char="•"/>
            </a:pPr>
            <a:r>
              <a:rPr lang="en-US" b="true" sz="2900" spc="174">
                <a:solidFill>
                  <a:srgbClr val="100F0D"/>
                </a:solidFill>
                <a:latin typeface="Montserrat Bold"/>
                <a:ea typeface="Montserrat Bold"/>
                <a:cs typeface="Montserrat Bold"/>
                <a:sym typeface="Montserrat Bold"/>
              </a:rPr>
              <a:t>Kỳ vọng</a:t>
            </a:r>
            <a:r>
              <a:rPr lang="en-US" b="true" sz="2900" spc="174">
                <a:solidFill>
                  <a:srgbClr val="100F0D"/>
                </a:solidFill>
                <a:latin typeface="Montserrat Medium"/>
                <a:ea typeface="Montserrat Medium"/>
                <a:cs typeface="Montserrat Medium"/>
                <a:sym typeface="Montserrat Medium"/>
              </a:rPr>
              <a:t> được tính dựa trên xác suất xảy ra của các trạng thái đó, kết hợp với giá trị tiện ích tương ứng.</a:t>
            </a:r>
          </a:p>
        </p:txBody>
      </p:sp>
      <p:sp>
        <p:nvSpPr>
          <p:cNvPr name="TextBox 13" id="13"/>
          <p:cNvSpPr txBox="true"/>
          <p:nvPr/>
        </p:nvSpPr>
        <p:spPr>
          <a:xfrm rot="0">
            <a:off x="16975414" y="9201150"/>
            <a:ext cx="731520"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39</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609469" y="5335628"/>
            <a:ext cx="15649831" cy="992505"/>
          </a:xfrm>
          <a:prstGeom prst="rect">
            <a:avLst/>
          </a:prstGeom>
        </p:spPr>
        <p:txBody>
          <a:bodyPr anchor="t" rtlCol="false" tIns="0" lIns="0" bIns="0" rIns="0">
            <a:spAutoFit/>
          </a:bodyPr>
          <a:lstStyle/>
          <a:p>
            <a:pPr algn="ctr" marL="0" indent="0" lvl="1">
              <a:lnSpc>
                <a:spcPts val="8160"/>
              </a:lnSpc>
            </a:pPr>
            <a:r>
              <a:rPr lang="en-US" b="true" sz="6000" spc="246">
                <a:solidFill>
                  <a:srgbClr val="032649"/>
                </a:solidFill>
                <a:latin typeface="Montserrat Bold"/>
                <a:ea typeface="Montserrat Bold"/>
                <a:cs typeface="Montserrat Bold"/>
                <a:sym typeface="Montserrat Bold"/>
              </a:rPr>
              <a:t>GIỚI THIỆU VỀ SIMPLE DECISION</a:t>
            </a:r>
          </a:p>
        </p:txBody>
      </p:sp>
      <p:sp>
        <p:nvSpPr>
          <p:cNvPr name="TextBox 4" id="4"/>
          <p:cNvSpPr txBox="true"/>
          <p:nvPr/>
        </p:nvSpPr>
        <p:spPr>
          <a:xfrm rot="0">
            <a:off x="8969350" y="3016209"/>
            <a:ext cx="677019" cy="1390650"/>
          </a:xfrm>
          <a:prstGeom prst="rect">
            <a:avLst/>
          </a:prstGeom>
        </p:spPr>
        <p:txBody>
          <a:bodyPr anchor="t" rtlCol="false" tIns="0" lIns="0" bIns="0" rIns="0">
            <a:spAutoFit/>
          </a:bodyPr>
          <a:lstStyle/>
          <a:p>
            <a:pPr algn="r">
              <a:lnSpc>
                <a:spcPts val="10799"/>
              </a:lnSpc>
            </a:pPr>
            <a:r>
              <a:rPr lang="en-US" sz="9999">
                <a:solidFill>
                  <a:srgbClr val="032649"/>
                </a:solidFill>
                <a:latin typeface="Sigmar One"/>
                <a:ea typeface="Sigmar One"/>
                <a:cs typeface="Sigmar One"/>
                <a:sym typeface="Sigmar One"/>
              </a:rPr>
              <a:t>1</a:t>
            </a:r>
          </a:p>
        </p:txBody>
      </p:sp>
      <p:sp>
        <p:nvSpPr>
          <p:cNvPr name="Freeform 5" id="5"/>
          <p:cNvSpPr/>
          <p:nvPr/>
        </p:nvSpPr>
        <p:spPr>
          <a:xfrm flipH="false" flipV="false" rot="0">
            <a:off x="-1772987" y="8460512"/>
            <a:ext cx="4051334" cy="2765036"/>
          </a:xfrm>
          <a:custGeom>
            <a:avLst/>
            <a:gdLst/>
            <a:ahLst/>
            <a:cxnLst/>
            <a:rect r="r" b="b" t="t" l="l"/>
            <a:pathLst>
              <a:path h="2765036" w="4051334">
                <a:moveTo>
                  <a:pt x="0" y="0"/>
                </a:moveTo>
                <a:lnTo>
                  <a:pt x="4051334" y="0"/>
                </a:lnTo>
                <a:lnTo>
                  <a:pt x="4051334" y="2765035"/>
                </a:lnTo>
                <a:lnTo>
                  <a:pt x="0" y="27650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1256101">
            <a:off x="15960637" y="-944160"/>
            <a:ext cx="2597326" cy="2796583"/>
          </a:xfrm>
          <a:custGeom>
            <a:avLst/>
            <a:gdLst/>
            <a:ahLst/>
            <a:cxnLst/>
            <a:rect r="r" b="b" t="t" l="l"/>
            <a:pathLst>
              <a:path h="2796583" w="2597326">
                <a:moveTo>
                  <a:pt x="0" y="0"/>
                </a:moveTo>
                <a:lnTo>
                  <a:pt x="2597326" y="0"/>
                </a:lnTo>
                <a:lnTo>
                  <a:pt x="2597326" y="2796583"/>
                </a:lnTo>
                <a:lnTo>
                  <a:pt x="0" y="27965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false" rot="0">
            <a:off x="17259300" y="8028359"/>
            <a:ext cx="2892762" cy="2919301"/>
          </a:xfrm>
          <a:custGeom>
            <a:avLst/>
            <a:gdLst/>
            <a:ahLst/>
            <a:cxnLst/>
            <a:rect r="r" b="b" t="t" l="l"/>
            <a:pathLst>
              <a:path h="2919301" w="2892762">
                <a:moveTo>
                  <a:pt x="0" y="0"/>
                </a:moveTo>
                <a:lnTo>
                  <a:pt x="2892762" y="0"/>
                </a:lnTo>
                <a:lnTo>
                  <a:pt x="2892762" y="2919300"/>
                </a:lnTo>
                <a:lnTo>
                  <a:pt x="0" y="29193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TextBox 8" id="8"/>
          <p:cNvSpPr txBox="true"/>
          <p:nvPr/>
        </p:nvSpPr>
        <p:spPr>
          <a:xfrm rot="0">
            <a:off x="16943862" y="9201150"/>
            <a:ext cx="813673"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04</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461486" y="757681"/>
            <a:ext cx="8092094" cy="1431862"/>
          </a:xfrm>
          <a:prstGeom prst="rect">
            <a:avLst/>
          </a:prstGeom>
        </p:spPr>
        <p:txBody>
          <a:bodyPr anchor="t" rtlCol="false" tIns="0" lIns="0" bIns="0" rIns="0">
            <a:spAutoFit/>
          </a:bodyPr>
          <a:lstStyle/>
          <a:p>
            <a:pPr algn="l">
              <a:lnSpc>
                <a:spcPts val="5141"/>
              </a:lnSpc>
            </a:pPr>
            <a:r>
              <a:rPr lang="en-US" sz="5300" b="true">
                <a:solidFill>
                  <a:srgbClr val="000000"/>
                </a:solidFill>
                <a:latin typeface="Montserrat Bold"/>
                <a:ea typeface="Montserrat Bold"/>
                <a:cs typeface="Montserrat Bold"/>
                <a:sym typeface="Montserrat Bold"/>
              </a:rPr>
              <a:t>Công thức:</a:t>
            </a:r>
          </a:p>
          <a:p>
            <a:pPr algn="l">
              <a:lnSpc>
                <a:spcPts val="5820"/>
              </a:lnSpc>
            </a:pPr>
          </a:p>
        </p:txBody>
      </p:sp>
      <p:sp>
        <p:nvSpPr>
          <p:cNvPr name="TextBox 4" id="4"/>
          <p:cNvSpPr txBox="true"/>
          <p:nvPr/>
        </p:nvSpPr>
        <p:spPr>
          <a:xfrm rot="0">
            <a:off x="1948028" y="4699127"/>
            <a:ext cx="15311272" cy="4559173"/>
          </a:xfrm>
          <a:prstGeom prst="rect">
            <a:avLst/>
          </a:prstGeom>
        </p:spPr>
        <p:txBody>
          <a:bodyPr anchor="t" rtlCol="false" tIns="0" lIns="0" bIns="0" rIns="0">
            <a:spAutoFit/>
          </a:bodyPr>
          <a:lstStyle/>
          <a:p>
            <a:pPr algn="just">
              <a:lnSpc>
                <a:spcPts val="5216"/>
              </a:lnSpc>
            </a:pPr>
            <a:r>
              <a:rPr lang="en-US" b="true" sz="3200" spc="192">
                <a:solidFill>
                  <a:srgbClr val="000000"/>
                </a:solidFill>
                <a:latin typeface="Montserrat Semi-Bold"/>
                <a:ea typeface="Montserrat Semi-Bold"/>
                <a:cs typeface="Montserrat Semi-Bold"/>
                <a:sym typeface="Montserrat Semi-Bold"/>
              </a:rPr>
              <a:t>Trong đó:</a:t>
            </a:r>
          </a:p>
          <a:p>
            <a:pPr algn="just" marL="690881" indent="-345440" lvl="1">
              <a:lnSpc>
                <a:spcPts val="5216"/>
              </a:lnSpc>
              <a:buFont typeface="Arial"/>
              <a:buChar char="•"/>
            </a:pPr>
            <a:r>
              <a:rPr lang="en-US" b="true" sz="3200" spc="192">
                <a:solidFill>
                  <a:srgbClr val="000000"/>
                </a:solidFill>
                <a:latin typeface="Montserrat Semi-Bold"/>
                <a:ea typeface="Montserrat Semi-Bold"/>
                <a:cs typeface="Montserrat Semi-Bold"/>
                <a:sym typeface="Montserrat Semi-Bold"/>
              </a:rPr>
              <a:t>EU(a|o): </a:t>
            </a:r>
            <a:r>
              <a:rPr lang="en-US" b="true" sz="3200" spc="192">
                <a:solidFill>
                  <a:srgbClr val="000000"/>
                </a:solidFill>
                <a:latin typeface="Montserrat Semi-Bold"/>
                <a:ea typeface="Montserrat Semi-Bold"/>
                <a:cs typeface="Montserrat Semi-Bold"/>
                <a:sym typeface="Montserrat Semi-Bold"/>
              </a:rPr>
              <a:t>Tiện ích kỳ vọng khi thực hiện hành động a dựa trên quan sát o.</a:t>
            </a:r>
          </a:p>
          <a:p>
            <a:pPr algn="just" marL="690881" indent="-345440" lvl="1">
              <a:lnSpc>
                <a:spcPts val="5216"/>
              </a:lnSpc>
              <a:buFont typeface="Arial"/>
              <a:buChar char="•"/>
            </a:pPr>
            <a:r>
              <a:rPr lang="en-US" b="true" sz="3200" spc="192">
                <a:solidFill>
                  <a:srgbClr val="000000"/>
                </a:solidFill>
                <a:latin typeface="Montserrat Semi-Bold"/>
                <a:ea typeface="Montserrat Semi-Bold"/>
                <a:cs typeface="Montserrat Semi-Bold"/>
                <a:sym typeface="Montserrat Semi-Bold"/>
              </a:rPr>
              <a:t>P(s’|a,o): </a:t>
            </a:r>
            <a:r>
              <a:rPr lang="en-US" b="true" sz="3200" spc="192">
                <a:solidFill>
                  <a:srgbClr val="000000"/>
                </a:solidFill>
                <a:latin typeface="Montserrat Semi-Bold"/>
                <a:ea typeface="Montserrat Semi-Bold"/>
                <a:cs typeface="Montserrat Semi-Bold"/>
                <a:sym typeface="Montserrat Semi-Bold"/>
              </a:rPr>
              <a:t>Xác suất có điều kiện, thể hiện khả năng trạng thái s’ xảy ra nếu tác nhân thực hiện hành động a, sau khi quan sát o.</a:t>
            </a:r>
          </a:p>
          <a:p>
            <a:pPr algn="just" marL="690881" indent="-345440" lvl="1">
              <a:lnSpc>
                <a:spcPts val="5216"/>
              </a:lnSpc>
              <a:buFont typeface="Arial"/>
              <a:buChar char="•"/>
            </a:pPr>
            <a:r>
              <a:rPr lang="en-US" b="true" sz="3200" spc="192">
                <a:solidFill>
                  <a:srgbClr val="000000"/>
                </a:solidFill>
                <a:latin typeface="Montserrat Semi-Bold"/>
                <a:ea typeface="Montserrat Semi-Bold"/>
                <a:cs typeface="Montserrat Semi-Bold"/>
                <a:sym typeface="Montserrat Semi-Bold"/>
              </a:rPr>
              <a:t>U(s’): </a:t>
            </a:r>
            <a:r>
              <a:rPr lang="en-US" b="true" sz="3200" spc="192">
                <a:solidFill>
                  <a:srgbClr val="000000"/>
                </a:solidFill>
                <a:latin typeface="Montserrat Semi-Bold"/>
                <a:ea typeface="Montserrat Semi-Bold"/>
                <a:cs typeface="Montserrat Semi-Bold"/>
                <a:sym typeface="Montserrat Semi-Bold"/>
              </a:rPr>
              <a:t>Giá trị tiện ích của trạng thái s’.</a:t>
            </a:r>
          </a:p>
        </p:txBody>
      </p:sp>
      <p:grpSp>
        <p:nvGrpSpPr>
          <p:cNvPr name="Group 5" id="5"/>
          <p:cNvGrpSpPr/>
          <p:nvPr/>
        </p:nvGrpSpPr>
        <p:grpSpPr>
          <a:xfrm rot="0">
            <a:off x="4662611" y="1919236"/>
            <a:ext cx="9781938" cy="2130262"/>
            <a:chOff x="0" y="0"/>
            <a:chExt cx="3616974" cy="787687"/>
          </a:xfrm>
        </p:grpSpPr>
        <p:sp>
          <p:nvSpPr>
            <p:cNvPr name="Freeform 6" id="6"/>
            <p:cNvSpPr/>
            <p:nvPr/>
          </p:nvSpPr>
          <p:spPr>
            <a:xfrm flipH="false" flipV="false" rot="0">
              <a:off x="0" y="0"/>
              <a:ext cx="3616975" cy="787687"/>
            </a:xfrm>
            <a:custGeom>
              <a:avLst/>
              <a:gdLst/>
              <a:ahLst/>
              <a:cxnLst/>
              <a:rect r="r" b="b" t="t" l="l"/>
              <a:pathLst>
                <a:path h="787687" w="3616975">
                  <a:moveTo>
                    <a:pt x="11872" y="0"/>
                  </a:moveTo>
                  <a:lnTo>
                    <a:pt x="3605103" y="0"/>
                  </a:lnTo>
                  <a:cubicBezTo>
                    <a:pt x="3611659" y="0"/>
                    <a:pt x="3616975" y="5315"/>
                    <a:pt x="3616975" y="11872"/>
                  </a:cubicBezTo>
                  <a:lnTo>
                    <a:pt x="3616975" y="775815"/>
                  </a:lnTo>
                  <a:cubicBezTo>
                    <a:pt x="3616975" y="782372"/>
                    <a:pt x="3611659" y="787687"/>
                    <a:pt x="3605103" y="787687"/>
                  </a:cubicBezTo>
                  <a:lnTo>
                    <a:pt x="11872" y="787687"/>
                  </a:lnTo>
                  <a:cubicBezTo>
                    <a:pt x="8723" y="787687"/>
                    <a:pt x="5704" y="786436"/>
                    <a:pt x="3477" y="784210"/>
                  </a:cubicBezTo>
                  <a:cubicBezTo>
                    <a:pt x="1251" y="781983"/>
                    <a:pt x="0" y="778964"/>
                    <a:pt x="0" y="775815"/>
                  </a:cubicBezTo>
                  <a:lnTo>
                    <a:pt x="0" y="11872"/>
                  </a:lnTo>
                  <a:cubicBezTo>
                    <a:pt x="0" y="8723"/>
                    <a:pt x="1251" y="5704"/>
                    <a:pt x="3477" y="3477"/>
                  </a:cubicBezTo>
                  <a:cubicBezTo>
                    <a:pt x="5704" y="1251"/>
                    <a:pt x="8723" y="0"/>
                    <a:pt x="11872" y="0"/>
                  </a:cubicBezTo>
                  <a:close/>
                </a:path>
              </a:pathLst>
            </a:custGeom>
            <a:solidFill>
              <a:srgbClr val="E9F4FF"/>
            </a:solidFill>
            <a:ln w="9525" cap="sq">
              <a:solidFill>
                <a:srgbClr val="000000"/>
              </a:solidFill>
              <a:prstDash val="solid"/>
              <a:miter/>
            </a:ln>
          </p:spPr>
        </p:sp>
        <p:sp>
          <p:nvSpPr>
            <p:cNvPr name="TextBox 7" id="7"/>
            <p:cNvSpPr txBox="true"/>
            <p:nvPr/>
          </p:nvSpPr>
          <p:spPr>
            <a:xfrm>
              <a:off x="0" y="-38100"/>
              <a:ext cx="3616974" cy="82578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5743580" y="2636371"/>
            <a:ext cx="7620000" cy="1180088"/>
            <a:chOff x="0" y="0"/>
            <a:chExt cx="10160000" cy="1573451"/>
          </a:xfrm>
        </p:grpSpPr>
        <p:sp>
          <p:nvSpPr>
            <p:cNvPr name="Freeform 9" id="9"/>
            <p:cNvSpPr/>
            <p:nvPr/>
          </p:nvSpPr>
          <p:spPr>
            <a:xfrm flipH="false" flipV="false" rot="0">
              <a:off x="0" y="0"/>
              <a:ext cx="10160000" cy="1573451"/>
            </a:xfrm>
            <a:custGeom>
              <a:avLst/>
              <a:gdLst/>
              <a:ahLst/>
              <a:cxnLst/>
              <a:rect r="r" b="b" t="t" l="l"/>
              <a:pathLst>
                <a:path h="1573451" w="10160000">
                  <a:moveTo>
                    <a:pt x="0" y="0"/>
                  </a:moveTo>
                  <a:lnTo>
                    <a:pt x="10160000" y="0"/>
                  </a:lnTo>
                  <a:lnTo>
                    <a:pt x="10160000" y="1573451"/>
                  </a:lnTo>
                  <a:lnTo>
                    <a:pt x="0" y="15734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sp>
        <p:nvSpPr>
          <p:cNvPr name="TextBox 10" id="10"/>
          <p:cNvSpPr txBox="true"/>
          <p:nvPr/>
        </p:nvSpPr>
        <p:spPr>
          <a:xfrm rot="0">
            <a:off x="16934337" y="9201150"/>
            <a:ext cx="813673"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40</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981319" y="895350"/>
            <a:ext cx="15277981" cy="2696337"/>
          </a:xfrm>
          <a:prstGeom prst="rect">
            <a:avLst/>
          </a:prstGeom>
        </p:spPr>
        <p:txBody>
          <a:bodyPr anchor="t" rtlCol="false" tIns="0" lIns="0" bIns="0" rIns="0">
            <a:spAutoFit/>
          </a:bodyPr>
          <a:lstStyle/>
          <a:p>
            <a:pPr algn="ctr">
              <a:lnSpc>
                <a:spcPts val="5216"/>
              </a:lnSpc>
            </a:pPr>
            <a:r>
              <a:rPr lang="en-US" b="true" sz="3200" spc="192">
                <a:solidFill>
                  <a:srgbClr val="000000"/>
                </a:solidFill>
                <a:latin typeface="Montserrat Semi-Bold"/>
                <a:ea typeface="Montserrat Semi-Bold"/>
                <a:cs typeface="Montserrat Semi-Bold"/>
                <a:sym typeface="Montserrat Semi-Bold"/>
              </a:rPr>
              <a:t>Nguyên tắc tối đa hóa kỳ vọng tiện ích nói rằng:</a:t>
            </a:r>
          </a:p>
          <a:p>
            <a:pPr algn="ctr">
              <a:lnSpc>
                <a:spcPts val="5541"/>
              </a:lnSpc>
            </a:pPr>
            <a:r>
              <a:rPr lang="en-US" b="true" sz="3399" spc="203">
                <a:solidFill>
                  <a:srgbClr val="000000"/>
                </a:solidFill>
                <a:latin typeface="Montserrat Semi-Bold"/>
                <a:ea typeface="Montserrat Semi-Bold"/>
                <a:cs typeface="Montserrat Semi-Bold"/>
                <a:sym typeface="Montserrat Semi-Bold"/>
              </a:rPr>
              <a:t>Một tác nhân hợp lý nên chọn hành động </a:t>
            </a:r>
            <a:r>
              <a:rPr lang="en-US" b="true" sz="3399" spc="203">
                <a:solidFill>
                  <a:srgbClr val="000000"/>
                </a:solidFill>
                <a:latin typeface="Montserrat Ultra-Bold"/>
                <a:ea typeface="Montserrat Ultra-Bold"/>
                <a:cs typeface="Montserrat Ultra-Bold"/>
                <a:sym typeface="Montserrat Ultra-Bold"/>
              </a:rPr>
              <a:t>tối đa</a:t>
            </a:r>
            <a:r>
              <a:rPr lang="en-US" b="true" sz="3399" spc="203">
                <a:solidFill>
                  <a:srgbClr val="000000"/>
                </a:solidFill>
                <a:latin typeface="Montserrat Semi-Bold"/>
                <a:ea typeface="Montserrat Semi-Bold"/>
                <a:cs typeface="Montserrat Semi-Bold"/>
                <a:sym typeface="Montserrat Semi-Bold"/>
              </a:rPr>
              <a:t> hóa kỳ vọng tiện ích. </a:t>
            </a:r>
          </a:p>
          <a:p>
            <a:pPr algn="just">
              <a:lnSpc>
                <a:spcPts val="5541"/>
              </a:lnSpc>
            </a:pPr>
          </a:p>
        </p:txBody>
      </p:sp>
      <p:grpSp>
        <p:nvGrpSpPr>
          <p:cNvPr name="Group 4" id="4"/>
          <p:cNvGrpSpPr/>
          <p:nvPr/>
        </p:nvGrpSpPr>
        <p:grpSpPr>
          <a:xfrm rot="0">
            <a:off x="4328886" y="4818822"/>
            <a:ext cx="11013714" cy="1863932"/>
            <a:chOff x="0" y="0"/>
            <a:chExt cx="4072437" cy="689208"/>
          </a:xfrm>
        </p:grpSpPr>
        <p:sp>
          <p:nvSpPr>
            <p:cNvPr name="Freeform 5" id="5"/>
            <p:cNvSpPr/>
            <p:nvPr/>
          </p:nvSpPr>
          <p:spPr>
            <a:xfrm flipH="false" flipV="false" rot="0">
              <a:off x="0" y="0"/>
              <a:ext cx="4072437" cy="689208"/>
            </a:xfrm>
            <a:custGeom>
              <a:avLst/>
              <a:gdLst/>
              <a:ahLst/>
              <a:cxnLst/>
              <a:rect r="r" b="b" t="t" l="l"/>
              <a:pathLst>
                <a:path h="689208" w="4072437">
                  <a:moveTo>
                    <a:pt x="10544" y="0"/>
                  </a:moveTo>
                  <a:lnTo>
                    <a:pt x="4061893" y="0"/>
                  </a:lnTo>
                  <a:cubicBezTo>
                    <a:pt x="4067716" y="0"/>
                    <a:pt x="4072437" y="4721"/>
                    <a:pt x="4072437" y="10544"/>
                  </a:cubicBezTo>
                  <a:lnTo>
                    <a:pt x="4072437" y="678664"/>
                  </a:lnTo>
                  <a:cubicBezTo>
                    <a:pt x="4072437" y="684488"/>
                    <a:pt x="4067716" y="689208"/>
                    <a:pt x="4061893" y="689208"/>
                  </a:cubicBezTo>
                  <a:lnTo>
                    <a:pt x="10544" y="689208"/>
                  </a:lnTo>
                  <a:cubicBezTo>
                    <a:pt x="4721" y="689208"/>
                    <a:pt x="0" y="684488"/>
                    <a:pt x="0" y="678664"/>
                  </a:cubicBezTo>
                  <a:lnTo>
                    <a:pt x="0" y="10544"/>
                  </a:lnTo>
                  <a:cubicBezTo>
                    <a:pt x="0" y="4721"/>
                    <a:pt x="4721" y="0"/>
                    <a:pt x="10544" y="0"/>
                  </a:cubicBezTo>
                  <a:close/>
                </a:path>
              </a:pathLst>
            </a:custGeom>
            <a:solidFill>
              <a:srgbClr val="E9F4FF"/>
            </a:solidFill>
            <a:ln w="9525" cap="sq">
              <a:solidFill>
                <a:srgbClr val="000000"/>
              </a:solidFill>
              <a:prstDash val="solid"/>
              <a:miter/>
            </a:ln>
          </p:spPr>
        </p:sp>
        <p:sp>
          <p:nvSpPr>
            <p:cNvPr name="TextBox 6" id="6"/>
            <p:cNvSpPr txBox="true"/>
            <p:nvPr/>
          </p:nvSpPr>
          <p:spPr>
            <a:xfrm>
              <a:off x="0" y="-38100"/>
              <a:ext cx="4072437" cy="727308"/>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7" id="7"/>
          <p:cNvGrpSpPr/>
          <p:nvPr/>
        </p:nvGrpSpPr>
        <p:grpSpPr>
          <a:xfrm rot="0">
            <a:off x="4873264" y="5251419"/>
            <a:ext cx="9924958" cy="998738"/>
            <a:chOff x="0" y="0"/>
            <a:chExt cx="13233277" cy="1331650"/>
          </a:xfrm>
        </p:grpSpPr>
        <p:sp>
          <p:nvSpPr>
            <p:cNvPr name="Freeform 8" id="8"/>
            <p:cNvSpPr/>
            <p:nvPr/>
          </p:nvSpPr>
          <p:spPr>
            <a:xfrm flipH="false" flipV="false" rot="0">
              <a:off x="0" y="0"/>
              <a:ext cx="13233277" cy="1331650"/>
            </a:xfrm>
            <a:custGeom>
              <a:avLst/>
              <a:gdLst/>
              <a:ahLst/>
              <a:cxnLst/>
              <a:rect r="r" b="b" t="t" l="l"/>
              <a:pathLst>
                <a:path h="1331650" w="13233277">
                  <a:moveTo>
                    <a:pt x="0" y="0"/>
                  </a:moveTo>
                  <a:lnTo>
                    <a:pt x="13233277" y="0"/>
                  </a:lnTo>
                  <a:lnTo>
                    <a:pt x="13233277" y="1331650"/>
                  </a:lnTo>
                  <a:lnTo>
                    <a:pt x="0" y="13316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TextBox 9" id="9"/>
          <p:cNvSpPr txBox="true"/>
          <p:nvPr/>
        </p:nvSpPr>
        <p:spPr>
          <a:xfrm rot="0">
            <a:off x="1398380" y="3832586"/>
            <a:ext cx="9886493" cy="1305687"/>
          </a:xfrm>
          <a:prstGeom prst="rect">
            <a:avLst/>
          </a:prstGeom>
        </p:spPr>
        <p:txBody>
          <a:bodyPr anchor="t" rtlCol="false" tIns="0" lIns="0" bIns="0" rIns="0">
            <a:spAutoFit/>
          </a:bodyPr>
          <a:lstStyle/>
          <a:p>
            <a:pPr algn="ctr">
              <a:lnSpc>
                <a:spcPts val="5216"/>
              </a:lnSpc>
            </a:pPr>
            <a:r>
              <a:rPr lang="en-US" b="true" sz="3200" spc="192">
                <a:solidFill>
                  <a:srgbClr val="000000"/>
                </a:solidFill>
                <a:latin typeface="Montserrat Medium"/>
                <a:ea typeface="Montserrat Medium"/>
                <a:cs typeface="Montserrat Medium"/>
                <a:sym typeface="Montserrat Medium"/>
              </a:rPr>
              <a:t>Hành động tối ưu được chọn bằng cách:</a:t>
            </a:r>
          </a:p>
          <a:p>
            <a:pPr algn="just">
              <a:lnSpc>
                <a:spcPts val="5541"/>
              </a:lnSpc>
            </a:pPr>
          </a:p>
        </p:txBody>
      </p:sp>
      <p:sp>
        <p:nvSpPr>
          <p:cNvPr name="TextBox 10" id="10"/>
          <p:cNvSpPr txBox="true"/>
          <p:nvPr/>
        </p:nvSpPr>
        <p:spPr>
          <a:xfrm rot="0">
            <a:off x="4328886" y="6953778"/>
            <a:ext cx="11216447" cy="1930273"/>
          </a:xfrm>
          <a:prstGeom prst="rect">
            <a:avLst/>
          </a:prstGeom>
        </p:spPr>
        <p:txBody>
          <a:bodyPr anchor="t" rtlCol="false" tIns="0" lIns="0" bIns="0" rIns="0">
            <a:spAutoFit/>
          </a:bodyPr>
          <a:lstStyle/>
          <a:p>
            <a:pPr algn="just">
              <a:lnSpc>
                <a:spcPts val="5216"/>
              </a:lnSpc>
            </a:pPr>
            <a:r>
              <a:rPr lang="en-US" b="true" sz="3200" spc="192">
                <a:solidFill>
                  <a:srgbClr val="000000"/>
                </a:solidFill>
                <a:latin typeface="Montserrat Semi-Bold"/>
                <a:ea typeface="Montserrat Semi-Bold"/>
                <a:cs typeface="Montserrat Semi-Bold"/>
                <a:sym typeface="Montserrat Semi-Bold"/>
              </a:rPr>
              <a:t>Trong đó:</a:t>
            </a:r>
          </a:p>
          <a:p>
            <a:pPr algn="just" marL="690881" indent="-345440" lvl="1">
              <a:lnSpc>
                <a:spcPts val="5216"/>
              </a:lnSpc>
              <a:buFont typeface="Arial"/>
              <a:buChar char="•"/>
            </a:pPr>
            <a:r>
              <a:rPr lang="en-US" b="true" sz="3200" spc="192">
                <a:solidFill>
                  <a:srgbClr val="000000"/>
                </a:solidFill>
                <a:latin typeface="Montserrat Medium"/>
                <a:ea typeface="Montserrat Medium"/>
                <a:cs typeface="Montserrat Medium"/>
                <a:sym typeface="Montserrat Medium"/>
              </a:rPr>
              <a:t>a*: Hành động tối ưu.</a:t>
            </a:r>
          </a:p>
          <a:p>
            <a:pPr algn="just" marL="690881" indent="-345440" lvl="1">
              <a:lnSpc>
                <a:spcPts val="5216"/>
              </a:lnSpc>
              <a:buFont typeface="Arial"/>
              <a:buChar char="•"/>
            </a:pPr>
            <a:r>
              <a:rPr lang="en-US" b="true" sz="3200" spc="192">
                <a:solidFill>
                  <a:srgbClr val="000000"/>
                </a:solidFill>
                <a:latin typeface="Montserrat Medium"/>
                <a:ea typeface="Montserrat Medium"/>
                <a:cs typeface="Montserrat Medium"/>
                <a:sym typeface="Montserrat Medium"/>
              </a:rPr>
              <a:t>EU(a|o)</a:t>
            </a:r>
            <a:r>
              <a:rPr lang="en-US" b="true" sz="3200" spc="192">
                <a:solidFill>
                  <a:srgbClr val="000000"/>
                </a:solidFill>
                <a:latin typeface="Montserrat Medium"/>
                <a:ea typeface="Montserrat Medium"/>
                <a:cs typeface="Montserrat Medium"/>
                <a:sym typeface="Montserrat Medium"/>
              </a:rPr>
              <a:t>: Tiện ích kỳ vọng của hành động a.</a:t>
            </a:r>
          </a:p>
        </p:txBody>
      </p:sp>
      <p:sp>
        <p:nvSpPr>
          <p:cNvPr name="TextBox 11" id="11"/>
          <p:cNvSpPr txBox="true"/>
          <p:nvPr/>
        </p:nvSpPr>
        <p:spPr>
          <a:xfrm rot="0">
            <a:off x="17017324" y="9201150"/>
            <a:ext cx="647700"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41</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name="Group 3" id="3"/>
          <p:cNvGrpSpPr/>
          <p:nvPr/>
        </p:nvGrpSpPr>
        <p:grpSpPr>
          <a:xfrm rot="0">
            <a:off x="15848786" y="7737547"/>
            <a:ext cx="1410514" cy="778710"/>
            <a:chOff x="0" y="0"/>
            <a:chExt cx="521552" cy="287936"/>
          </a:xfrm>
        </p:grpSpPr>
        <p:sp>
          <p:nvSpPr>
            <p:cNvPr name="Freeform 4" id="4"/>
            <p:cNvSpPr/>
            <p:nvPr/>
          </p:nvSpPr>
          <p:spPr>
            <a:xfrm flipH="false" flipV="false" rot="0">
              <a:off x="0" y="0"/>
              <a:ext cx="521552" cy="287936"/>
            </a:xfrm>
            <a:custGeom>
              <a:avLst/>
              <a:gdLst/>
              <a:ahLst/>
              <a:cxnLst/>
              <a:rect r="r" b="b" t="t" l="l"/>
              <a:pathLst>
                <a:path h="287936" w="521552">
                  <a:moveTo>
                    <a:pt x="82331" y="0"/>
                  </a:moveTo>
                  <a:lnTo>
                    <a:pt x="439221" y="0"/>
                  </a:lnTo>
                  <a:cubicBezTo>
                    <a:pt x="484692" y="0"/>
                    <a:pt x="521552" y="36861"/>
                    <a:pt x="521552" y="82331"/>
                  </a:cubicBezTo>
                  <a:lnTo>
                    <a:pt x="521552" y="205605"/>
                  </a:lnTo>
                  <a:cubicBezTo>
                    <a:pt x="521552" y="251076"/>
                    <a:pt x="484692" y="287936"/>
                    <a:pt x="439221" y="287936"/>
                  </a:cubicBezTo>
                  <a:lnTo>
                    <a:pt x="82331" y="287936"/>
                  </a:lnTo>
                  <a:cubicBezTo>
                    <a:pt x="36861" y="287936"/>
                    <a:pt x="0" y="251076"/>
                    <a:pt x="0" y="205605"/>
                  </a:cubicBezTo>
                  <a:lnTo>
                    <a:pt x="0" y="82331"/>
                  </a:lnTo>
                  <a:cubicBezTo>
                    <a:pt x="0" y="36861"/>
                    <a:pt x="36861" y="0"/>
                    <a:pt x="82331" y="0"/>
                  </a:cubicBezTo>
                  <a:close/>
                </a:path>
              </a:pathLst>
            </a:custGeom>
            <a:solidFill>
              <a:srgbClr val="E9F4FF"/>
            </a:solidFill>
            <a:ln w="9525" cap="sq">
              <a:solidFill>
                <a:srgbClr val="000000"/>
              </a:solidFill>
              <a:prstDash val="solid"/>
              <a:miter/>
            </a:ln>
          </p:spPr>
        </p:sp>
        <p:sp>
          <p:nvSpPr>
            <p:cNvPr name="TextBox 5" id="5"/>
            <p:cNvSpPr txBox="true"/>
            <p:nvPr/>
          </p:nvSpPr>
          <p:spPr>
            <a:xfrm>
              <a:off x="0" y="-38100"/>
              <a:ext cx="521552" cy="326036"/>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15806332" y="9258300"/>
            <a:ext cx="1452968" cy="745092"/>
            <a:chOff x="0" y="0"/>
            <a:chExt cx="537250" cy="275506"/>
          </a:xfrm>
        </p:grpSpPr>
        <p:sp>
          <p:nvSpPr>
            <p:cNvPr name="Freeform 7" id="7"/>
            <p:cNvSpPr/>
            <p:nvPr/>
          </p:nvSpPr>
          <p:spPr>
            <a:xfrm flipH="false" flipV="false" rot="0">
              <a:off x="0" y="0"/>
              <a:ext cx="537250" cy="275506"/>
            </a:xfrm>
            <a:custGeom>
              <a:avLst/>
              <a:gdLst/>
              <a:ahLst/>
              <a:cxnLst/>
              <a:rect r="r" b="b" t="t" l="l"/>
              <a:pathLst>
                <a:path h="275506" w="537250">
                  <a:moveTo>
                    <a:pt x="79925" y="0"/>
                  </a:moveTo>
                  <a:lnTo>
                    <a:pt x="457325" y="0"/>
                  </a:lnTo>
                  <a:cubicBezTo>
                    <a:pt x="501466" y="0"/>
                    <a:pt x="537250" y="35784"/>
                    <a:pt x="537250" y="79925"/>
                  </a:cubicBezTo>
                  <a:lnTo>
                    <a:pt x="537250" y="195580"/>
                  </a:lnTo>
                  <a:cubicBezTo>
                    <a:pt x="537250" y="239722"/>
                    <a:pt x="501466" y="275506"/>
                    <a:pt x="457325" y="275506"/>
                  </a:cubicBezTo>
                  <a:lnTo>
                    <a:pt x="79925" y="275506"/>
                  </a:lnTo>
                  <a:cubicBezTo>
                    <a:pt x="35784" y="275506"/>
                    <a:pt x="0" y="239722"/>
                    <a:pt x="0" y="195580"/>
                  </a:cubicBezTo>
                  <a:lnTo>
                    <a:pt x="0" y="79925"/>
                  </a:lnTo>
                  <a:cubicBezTo>
                    <a:pt x="0" y="35784"/>
                    <a:pt x="35784" y="0"/>
                    <a:pt x="79925" y="0"/>
                  </a:cubicBezTo>
                  <a:close/>
                </a:path>
              </a:pathLst>
            </a:custGeom>
            <a:solidFill>
              <a:srgbClr val="E9F4FF"/>
            </a:solidFill>
            <a:ln w="9525" cap="sq">
              <a:solidFill>
                <a:srgbClr val="000000"/>
              </a:solidFill>
              <a:prstDash val="solid"/>
              <a:miter/>
            </a:ln>
          </p:spPr>
        </p:sp>
        <p:sp>
          <p:nvSpPr>
            <p:cNvPr name="TextBox 8" id="8"/>
            <p:cNvSpPr txBox="true"/>
            <p:nvPr/>
          </p:nvSpPr>
          <p:spPr>
            <a:xfrm>
              <a:off x="0" y="-38100"/>
              <a:ext cx="537250" cy="313606"/>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9" id="9"/>
          <p:cNvSpPr/>
          <p:nvPr/>
        </p:nvSpPr>
        <p:spPr>
          <a:xfrm flipH="false" flipV="false" rot="0">
            <a:off x="3493371" y="2899499"/>
            <a:ext cx="11301259" cy="3489264"/>
          </a:xfrm>
          <a:custGeom>
            <a:avLst/>
            <a:gdLst/>
            <a:ahLst/>
            <a:cxnLst/>
            <a:rect r="r" b="b" t="t" l="l"/>
            <a:pathLst>
              <a:path h="3489264" w="11301259">
                <a:moveTo>
                  <a:pt x="0" y="0"/>
                </a:moveTo>
                <a:lnTo>
                  <a:pt x="11301258" y="0"/>
                </a:lnTo>
                <a:lnTo>
                  <a:pt x="11301258" y="3489264"/>
                </a:lnTo>
                <a:lnTo>
                  <a:pt x="0" y="3489264"/>
                </a:lnTo>
                <a:lnTo>
                  <a:pt x="0" y="0"/>
                </a:lnTo>
                <a:close/>
              </a:path>
            </a:pathLst>
          </a:custGeom>
          <a:blipFill>
            <a:blip r:embed="rId3"/>
            <a:stretch>
              <a:fillRect l="0" t="0" r="0" b="0"/>
            </a:stretch>
          </a:blipFill>
        </p:spPr>
      </p:sp>
      <p:sp>
        <p:nvSpPr>
          <p:cNvPr name="TextBox 10" id="10"/>
          <p:cNvSpPr txBox="true"/>
          <p:nvPr/>
        </p:nvSpPr>
        <p:spPr>
          <a:xfrm rot="0">
            <a:off x="1272215" y="1623971"/>
            <a:ext cx="16436517" cy="2005076"/>
          </a:xfrm>
          <a:prstGeom prst="rect">
            <a:avLst/>
          </a:prstGeom>
        </p:spPr>
        <p:txBody>
          <a:bodyPr anchor="t" rtlCol="false" tIns="0" lIns="0" bIns="0" rIns="0">
            <a:spAutoFit/>
          </a:bodyPr>
          <a:lstStyle/>
          <a:p>
            <a:pPr algn="ctr">
              <a:lnSpc>
                <a:spcPts val="5541"/>
              </a:lnSpc>
            </a:pPr>
            <a:r>
              <a:rPr lang="en-US" b="true" sz="3399" spc="203">
                <a:solidFill>
                  <a:srgbClr val="000000"/>
                </a:solidFill>
                <a:latin typeface="Montserrat Semi-Bold"/>
                <a:ea typeface="Montserrat Semi-Bold"/>
                <a:cs typeface="Montserrat Semi-Bold"/>
                <a:sym typeface="Montserrat Semi-Bold"/>
              </a:rPr>
              <a:t>Bài toán: </a:t>
            </a:r>
            <a:r>
              <a:rPr lang="en-US" b="true" sz="3399" spc="203">
                <a:solidFill>
                  <a:srgbClr val="000000"/>
                </a:solidFill>
                <a:latin typeface="Montserrat Bold"/>
                <a:ea typeface="Montserrat Bold"/>
                <a:cs typeface="Montserrat Bold"/>
                <a:sym typeface="Montserrat Bold"/>
              </a:rPr>
              <a:t>Quyết định có nên mua bảo hiểm cho xe hay không?</a:t>
            </a:r>
          </a:p>
          <a:p>
            <a:pPr algn="ctr">
              <a:lnSpc>
                <a:spcPts val="5216"/>
              </a:lnSpc>
            </a:pPr>
          </a:p>
          <a:p>
            <a:pPr algn="just">
              <a:lnSpc>
                <a:spcPts val="5541"/>
              </a:lnSpc>
            </a:pPr>
          </a:p>
        </p:txBody>
      </p:sp>
      <p:sp>
        <p:nvSpPr>
          <p:cNvPr name="TextBox 11" id="11"/>
          <p:cNvSpPr txBox="true"/>
          <p:nvPr/>
        </p:nvSpPr>
        <p:spPr>
          <a:xfrm rot="0">
            <a:off x="1398380" y="741743"/>
            <a:ext cx="8092094" cy="688214"/>
          </a:xfrm>
          <a:prstGeom prst="rect">
            <a:avLst/>
          </a:prstGeom>
        </p:spPr>
        <p:txBody>
          <a:bodyPr anchor="t" rtlCol="false" tIns="0" lIns="0" bIns="0" rIns="0">
            <a:spAutoFit/>
          </a:bodyPr>
          <a:lstStyle/>
          <a:p>
            <a:pPr algn="l">
              <a:lnSpc>
                <a:spcPts val="5141"/>
              </a:lnSpc>
            </a:pPr>
            <a:r>
              <a:rPr lang="en-US" sz="5300" b="true">
                <a:solidFill>
                  <a:srgbClr val="000000"/>
                </a:solidFill>
                <a:latin typeface="Montserrat Bold"/>
                <a:ea typeface="Montserrat Bold"/>
                <a:cs typeface="Montserrat Bold"/>
                <a:sym typeface="Montserrat Bold"/>
              </a:rPr>
              <a:t>Ví dụ</a:t>
            </a:r>
          </a:p>
        </p:txBody>
      </p:sp>
      <p:sp>
        <p:nvSpPr>
          <p:cNvPr name="TextBox 12" id="12"/>
          <p:cNvSpPr txBox="true"/>
          <p:nvPr/>
        </p:nvSpPr>
        <p:spPr>
          <a:xfrm rot="0">
            <a:off x="1735230" y="6928440"/>
            <a:ext cx="15510487" cy="2975610"/>
          </a:xfrm>
          <a:prstGeom prst="rect">
            <a:avLst/>
          </a:prstGeom>
        </p:spPr>
        <p:txBody>
          <a:bodyPr anchor="t" rtlCol="false" tIns="0" lIns="0" bIns="0" rIns="0">
            <a:spAutoFit/>
          </a:bodyPr>
          <a:lstStyle/>
          <a:p>
            <a:pPr algn="just" marL="690881" indent="-345440" lvl="1">
              <a:lnSpc>
                <a:spcPts val="5952"/>
              </a:lnSpc>
              <a:buFont typeface="Arial"/>
              <a:buChar char="•"/>
            </a:pPr>
            <a:r>
              <a:rPr lang="en-US" b="true" sz="3200" spc="192">
                <a:solidFill>
                  <a:srgbClr val="000000"/>
                </a:solidFill>
                <a:latin typeface="Montserrat Bold"/>
                <a:ea typeface="Montserrat Bold"/>
                <a:cs typeface="Montserrat Bold"/>
                <a:sym typeface="Montserrat Bold"/>
              </a:rPr>
              <a:t>Nếu mua bảo hiểm (a1): </a:t>
            </a:r>
          </a:p>
          <a:p>
            <a:pPr algn="ctr">
              <a:lnSpc>
                <a:spcPts val="6138"/>
              </a:lnSpc>
            </a:pPr>
            <a:r>
              <a:rPr lang="en-US" b="true" sz="3300" spc="198">
                <a:solidFill>
                  <a:srgbClr val="000000"/>
                </a:solidFill>
                <a:latin typeface="Montserrat Bold"/>
                <a:ea typeface="Montserrat Bold"/>
                <a:cs typeface="Montserrat Bold"/>
                <a:sym typeface="Montserrat Bold"/>
              </a:rPr>
              <a:t>EU(a1) = P(s1).U(s1) + P(s2).U(s2) = 0.1*(-200) + 0.9*(-100) = -110</a:t>
            </a:r>
          </a:p>
          <a:p>
            <a:pPr algn="just" marL="690881" indent="-345440" lvl="1">
              <a:lnSpc>
                <a:spcPts val="5952"/>
              </a:lnSpc>
              <a:buFont typeface="Arial"/>
              <a:buChar char="•"/>
            </a:pPr>
            <a:r>
              <a:rPr lang="en-US" b="true" sz="3200" spc="192">
                <a:solidFill>
                  <a:srgbClr val="000000"/>
                </a:solidFill>
                <a:latin typeface="Montserrat Bold"/>
                <a:ea typeface="Montserrat Bold"/>
                <a:cs typeface="Montserrat Bold"/>
                <a:sym typeface="Montserrat Bold"/>
              </a:rPr>
              <a:t>Nếu không mua bảo hiểm(a2):</a:t>
            </a:r>
          </a:p>
          <a:p>
            <a:pPr algn="ctr">
              <a:lnSpc>
                <a:spcPts val="6138"/>
              </a:lnSpc>
            </a:pPr>
            <a:r>
              <a:rPr lang="en-US" b="true" sz="3300" spc="198">
                <a:solidFill>
                  <a:srgbClr val="000000"/>
                </a:solidFill>
                <a:latin typeface="Montserrat Bold"/>
                <a:ea typeface="Montserrat Bold"/>
                <a:cs typeface="Montserrat Bold"/>
                <a:sym typeface="Montserrat Bold"/>
              </a:rPr>
              <a:t>EU(a2) = P(s1).U(s1) + P(s2).U(s2) = 0.1*(-200) + 0.9*(-100) = -500</a:t>
            </a:r>
          </a:p>
        </p:txBody>
      </p:sp>
      <p:sp>
        <p:nvSpPr>
          <p:cNvPr name="TextBox 13" id="13"/>
          <p:cNvSpPr txBox="true"/>
          <p:nvPr/>
        </p:nvSpPr>
        <p:spPr>
          <a:xfrm rot="0">
            <a:off x="17362558" y="9561196"/>
            <a:ext cx="692348" cy="666749"/>
          </a:xfrm>
          <a:prstGeom prst="rect">
            <a:avLst/>
          </a:prstGeom>
        </p:spPr>
        <p:txBody>
          <a:bodyPr anchor="t" rtlCol="false" tIns="0" lIns="0" bIns="0" rIns="0">
            <a:spAutoFit/>
          </a:bodyPr>
          <a:lstStyle/>
          <a:p>
            <a:pPr algn="ctr">
              <a:lnSpc>
                <a:spcPts val="5400"/>
              </a:lnSpc>
              <a:spcBef>
                <a:spcPct val="0"/>
              </a:spcBef>
            </a:pPr>
            <a:r>
              <a:rPr lang="en-US" b="true" sz="4000" spc="240">
                <a:solidFill>
                  <a:srgbClr val="000000"/>
                </a:solidFill>
                <a:latin typeface="Montserrat Medium"/>
                <a:ea typeface="Montserrat Medium"/>
                <a:cs typeface="Montserrat Medium"/>
                <a:sym typeface="Montserrat Medium"/>
              </a:rPr>
              <a:t>42</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4110376" y="2940072"/>
            <a:ext cx="11301259" cy="6130933"/>
          </a:xfrm>
          <a:custGeom>
            <a:avLst/>
            <a:gdLst/>
            <a:ahLst/>
            <a:cxnLst/>
            <a:rect r="r" b="b" t="t" l="l"/>
            <a:pathLst>
              <a:path h="6130933" w="11301259">
                <a:moveTo>
                  <a:pt x="0" y="0"/>
                </a:moveTo>
                <a:lnTo>
                  <a:pt x="11301259" y="0"/>
                </a:lnTo>
                <a:lnTo>
                  <a:pt x="11301259" y="6130933"/>
                </a:lnTo>
                <a:lnTo>
                  <a:pt x="0" y="6130933"/>
                </a:lnTo>
                <a:lnTo>
                  <a:pt x="0" y="0"/>
                </a:lnTo>
                <a:close/>
              </a:path>
            </a:pathLst>
          </a:custGeom>
          <a:blipFill>
            <a:blip r:embed="rId3"/>
            <a:stretch>
              <a:fillRect l="0" t="0" r="0" b="0"/>
            </a:stretch>
          </a:blipFill>
        </p:spPr>
      </p:sp>
      <p:sp>
        <p:nvSpPr>
          <p:cNvPr name="TextBox 4" id="4"/>
          <p:cNvSpPr txBox="true"/>
          <p:nvPr/>
        </p:nvSpPr>
        <p:spPr>
          <a:xfrm rot="0">
            <a:off x="1272215" y="1623971"/>
            <a:ext cx="16436517" cy="2005076"/>
          </a:xfrm>
          <a:prstGeom prst="rect">
            <a:avLst/>
          </a:prstGeom>
        </p:spPr>
        <p:txBody>
          <a:bodyPr anchor="t" rtlCol="false" tIns="0" lIns="0" bIns="0" rIns="0">
            <a:spAutoFit/>
          </a:bodyPr>
          <a:lstStyle/>
          <a:p>
            <a:pPr algn="ctr">
              <a:lnSpc>
                <a:spcPts val="5541"/>
              </a:lnSpc>
            </a:pPr>
            <a:r>
              <a:rPr lang="en-US" b="true" sz="3399" spc="203">
                <a:solidFill>
                  <a:srgbClr val="000000"/>
                </a:solidFill>
                <a:latin typeface="Montserrat Semi-Bold"/>
                <a:ea typeface="Montserrat Semi-Bold"/>
                <a:cs typeface="Montserrat Semi-Bold"/>
                <a:sym typeface="Montserrat Semi-Bold"/>
              </a:rPr>
              <a:t>Bài toán: </a:t>
            </a:r>
            <a:r>
              <a:rPr lang="en-US" b="true" sz="3399" spc="203">
                <a:solidFill>
                  <a:srgbClr val="000000"/>
                </a:solidFill>
                <a:latin typeface="Montserrat Bold"/>
                <a:ea typeface="Montserrat Bold"/>
                <a:cs typeface="Montserrat Bold"/>
                <a:sym typeface="Montserrat Bold"/>
              </a:rPr>
              <a:t>Quyết định có nên mua bảo hiểm cho xe hay không?</a:t>
            </a:r>
          </a:p>
          <a:p>
            <a:pPr algn="ctr">
              <a:lnSpc>
                <a:spcPts val="5216"/>
              </a:lnSpc>
            </a:pPr>
          </a:p>
          <a:p>
            <a:pPr algn="just">
              <a:lnSpc>
                <a:spcPts val="5541"/>
              </a:lnSpc>
            </a:pPr>
          </a:p>
        </p:txBody>
      </p:sp>
      <p:sp>
        <p:nvSpPr>
          <p:cNvPr name="TextBox 5" id="5"/>
          <p:cNvSpPr txBox="true"/>
          <p:nvPr/>
        </p:nvSpPr>
        <p:spPr>
          <a:xfrm rot="0">
            <a:off x="1398380" y="741743"/>
            <a:ext cx="8092094" cy="688214"/>
          </a:xfrm>
          <a:prstGeom prst="rect">
            <a:avLst/>
          </a:prstGeom>
        </p:spPr>
        <p:txBody>
          <a:bodyPr anchor="t" rtlCol="false" tIns="0" lIns="0" bIns="0" rIns="0">
            <a:spAutoFit/>
          </a:bodyPr>
          <a:lstStyle/>
          <a:p>
            <a:pPr algn="l">
              <a:lnSpc>
                <a:spcPts val="5141"/>
              </a:lnSpc>
            </a:pPr>
            <a:r>
              <a:rPr lang="en-US" sz="5300" b="true">
                <a:solidFill>
                  <a:srgbClr val="000000"/>
                </a:solidFill>
                <a:latin typeface="Montserrat Bold"/>
                <a:ea typeface="Montserrat Bold"/>
                <a:cs typeface="Montserrat Bold"/>
                <a:sym typeface="Montserrat Bold"/>
              </a:rPr>
              <a:t>Ví dụ</a:t>
            </a:r>
          </a:p>
        </p:txBody>
      </p:sp>
      <p:sp>
        <p:nvSpPr>
          <p:cNvPr name="TextBox 6" id="6"/>
          <p:cNvSpPr txBox="true"/>
          <p:nvPr/>
        </p:nvSpPr>
        <p:spPr>
          <a:xfrm rot="0">
            <a:off x="1022329" y="2497922"/>
            <a:ext cx="15510487" cy="684276"/>
          </a:xfrm>
          <a:prstGeom prst="rect">
            <a:avLst/>
          </a:prstGeom>
        </p:spPr>
        <p:txBody>
          <a:bodyPr anchor="t" rtlCol="false" tIns="0" lIns="0" bIns="0" rIns="0">
            <a:spAutoFit/>
          </a:bodyPr>
          <a:lstStyle/>
          <a:p>
            <a:pPr algn="just">
              <a:lnSpc>
                <a:spcPts val="5952"/>
              </a:lnSpc>
            </a:pPr>
            <a:r>
              <a:rPr lang="en-US" b="true" sz="3200" spc="192">
                <a:solidFill>
                  <a:srgbClr val="000000"/>
                </a:solidFill>
                <a:latin typeface="Montserrat Medium"/>
                <a:ea typeface="Montserrat Medium"/>
                <a:cs typeface="Montserrat Medium"/>
                <a:sym typeface="Montserrat Medium"/>
              </a:rPr>
              <a:t>Code:</a:t>
            </a:r>
          </a:p>
        </p:txBody>
      </p:sp>
      <p:sp>
        <p:nvSpPr>
          <p:cNvPr name="TextBox 7" id="7"/>
          <p:cNvSpPr txBox="true"/>
          <p:nvPr/>
        </p:nvSpPr>
        <p:spPr>
          <a:xfrm rot="0">
            <a:off x="17363034" y="9561196"/>
            <a:ext cx="691396" cy="666749"/>
          </a:xfrm>
          <a:prstGeom prst="rect">
            <a:avLst/>
          </a:prstGeom>
        </p:spPr>
        <p:txBody>
          <a:bodyPr anchor="t" rtlCol="false" tIns="0" lIns="0" bIns="0" rIns="0">
            <a:spAutoFit/>
          </a:bodyPr>
          <a:lstStyle/>
          <a:p>
            <a:pPr algn="ctr">
              <a:lnSpc>
                <a:spcPts val="5400"/>
              </a:lnSpc>
              <a:spcBef>
                <a:spcPct val="0"/>
              </a:spcBef>
            </a:pPr>
            <a:r>
              <a:rPr lang="en-US" b="true" sz="4000" spc="240">
                <a:solidFill>
                  <a:srgbClr val="000000"/>
                </a:solidFill>
                <a:latin typeface="Montserrat Medium"/>
                <a:ea typeface="Montserrat Medium"/>
                <a:cs typeface="Montserrat Medium"/>
                <a:sym typeface="Montserrat Medium"/>
              </a:rPr>
              <a:t>43</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988202" y="4642169"/>
            <a:ext cx="8132592" cy="5193214"/>
          </a:xfrm>
          <a:custGeom>
            <a:avLst/>
            <a:gdLst/>
            <a:ahLst/>
            <a:cxnLst/>
            <a:rect r="r" b="b" t="t" l="l"/>
            <a:pathLst>
              <a:path h="5193214" w="8132592">
                <a:moveTo>
                  <a:pt x="0" y="0"/>
                </a:moveTo>
                <a:lnTo>
                  <a:pt x="8132592" y="0"/>
                </a:lnTo>
                <a:lnTo>
                  <a:pt x="8132592" y="5193213"/>
                </a:lnTo>
                <a:lnTo>
                  <a:pt x="0" y="5193213"/>
                </a:lnTo>
                <a:lnTo>
                  <a:pt x="0" y="0"/>
                </a:lnTo>
                <a:close/>
              </a:path>
            </a:pathLst>
          </a:custGeom>
          <a:blipFill>
            <a:blip r:embed="rId3"/>
            <a:stretch>
              <a:fillRect l="0" t="0" r="0" b="0"/>
            </a:stretch>
          </a:blipFill>
        </p:spPr>
      </p:sp>
      <p:sp>
        <p:nvSpPr>
          <p:cNvPr name="Freeform 4" id="4"/>
          <p:cNvSpPr/>
          <p:nvPr/>
        </p:nvSpPr>
        <p:spPr>
          <a:xfrm flipH="false" flipV="false" rot="0">
            <a:off x="3470164" y="3720859"/>
            <a:ext cx="11301259" cy="649822"/>
          </a:xfrm>
          <a:custGeom>
            <a:avLst/>
            <a:gdLst/>
            <a:ahLst/>
            <a:cxnLst/>
            <a:rect r="r" b="b" t="t" l="l"/>
            <a:pathLst>
              <a:path h="649822" w="11301259">
                <a:moveTo>
                  <a:pt x="0" y="0"/>
                </a:moveTo>
                <a:lnTo>
                  <a:pt x="11301259" y="0"/>
                </a:lnTo>
                <a:lnTo>
                  <a:pt x="11301259" y="649822"/>
                </a:lnTo>
                <a:lnTo>
                  <a:pt x="0" y="649822"/>
                </a:lnTo>
                <a:lnTo>
                  <a:pt x="0" y="0"/>
                </a:lnTo>
                <a:close/>
              </a:path>
            </a:pathLst>
          </a:custGeom>
          <a:blipFill>
            <a:blip r:embed="rId4"/>
            <a:stretch>
              <a:fillRect l="0" t="0" r="0" b="0"/>
            </a:stretch>
          </a:blipFill>
        </p:spPr>
      </p:sp>
      <p:sp>
        <p:nvSpPr>
          <p:cNvPr name="Freeform 5" id="5"/>
          <p:cNvSpPr/>
          <p:nvPr/>
        </p:nvSpPr>
        <p:spPr>
          <a:xfrm flipH="false" flipV="false" rot="0">
            <a:off x="4456214" y="3026285"/>
            <a:ext cx="1196567" cy="339951"/>
          </a:xfrm>
          <a:custGeom>
            <a:avLst/>
            <a:gdLst/>
            <a:ahLst/>
            <a:cxnLst/>
            <a:rect r="r" b="b" t="t" l="l"/>
            <a:pathLst>
              <a:path h="339951" w="1196567">
                <a:moveTo>
                  <a:pt x="0" y="0"/>
                </a:moveTo>
                <a:lnTo>
                  <a:pt x="1196567" y="0"/>
                </a:lnTo>
                <a:lnTo>
                  <a:pt x="1196567" y="339951"/>
                </a:lnTo>
                <a:lnTo>
                  <a:pt x="0" y="3399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272215" y="1191185"/>
            <a:ext cx="16436517" cy="2005076"/>
          </a:xfrm>
          <a:prstGeom prst="rect">
            <a:avLst/>
          </a:prstGeom>
        </p:spPr>
        <p:txBody>
          <a:bodyPr anchor="t" rtlCol="false" tIns="0" lIns="0" bIns="0" rIns="0">
            <a:spAutoFit/>
          </a:bodyPr>
          <a:lstStyle/>
          <a:p>
            <a:pPr algn="ctr">
              <a:lnSpc>
                <a:spcPts val="5541"/>
              </a:lnSpc>
            </a:pPr>
            <a:r>
              <a:rPr lang="en-US" b="true" sz="3399" spc="203">
                <a:solidFill>
                  <a:srgbClr val="000000"/>
                </a:solidFill>
                <a:latin typeface="Montserrat Semi-Bold"/>
                <a:ea typeface="Montserrat Semi-Bold"/>
                <a:cs typeface="Montserrat Semi-Bold"/>
                <a:sym typeface="Montserrat Semi-Bold"/>
              </a:rPr>
              <a:t>Bài toán: </a:t>
            </a:r>
            <a:r>
              <a:rPr lang="en-US" b="true" sz="3399" spc="203">
                <a:solidFill>
                  <a:srgbClr val="000000"/>
                </a:solidFill>
                <a:latin typeface="Montserrat Bold"/>
                <a:ea typeface="Montserrat Bold"/>
                <a:cs typeface="Montserrat Bold"/>
                <a:sym typeface="Montserrat Bold"/>
              </a:rPr>
              <a:t>Quyết định có nên mua bảo hiểm cho xe hay không?</a:t>
            </a:r>
          </a:p>
          <a:p>
            <a:pPr algn="ctr">
              <a:lnSpc>
                <a:spcPts val="5216"/>
              </a:lnSpc>
            </a:pPr>
          </a:p>
          <a:p>
            <a:pPr algn="just">
              <a:lnSpc>
                <a:spcPts val="5541"/>
              </a:lnSpc>
            </a:pPr>
          </a:p>
        </p:txBody>
      </p:sp>
      <p:sp>
        <p:nvSpPr>
          <p:cNvPr name="TextBox 7" id="7"/>
          <p:cNvSpPr txBox="true"/>
          <p:nvPr/>
        </p:nvSpPr>
        <p:spPr>
          <a:xfrm rot="0">
            <a:off x="1028700" y="340486"/>
            <a:ext cx="8092094" cy="688214"/>
          </a:xfrm>
          <a:prstGeom prst="rect">
            <a:avLst/>
          </a:prstGeom>
        </p:spPr>
        <p:txBody>
          <a:bodyPr anchor="t" rtlCol="false" tIns="0" lIns="0" bIns="0" rIns="0">
            <a:spAutoFit/>
          </a:bodyPr>
          <a:lstStyle/>
          <a:p>
            <a:pPr algn="l">
              <a:lnSpc>
                <a:spcPts val="5141"/>
              </a:lnSpc>
            </a:pPr>
            <a:r>
              <a:rPr lang="en-US" sz="5300" b="true">
                <a:solidFill>
                  <a:srgbClr val="000000"/>
                </a:solidFill>
                <a:latin typeface="Montserrat Bold"/>
                <a:ea typeface="Montserrat Bold"/>
                <a:cs typeface="Montserrat Bold"/>
                <a:sym typeface="Montserrat Bold"/>
              </a:rPr>
              <a:t>Kết quả</a:t>
            </a:r>
          </a:p>
        </p:txBody>
      </p:sp>
      <p:sp>
        <p:nvSpPr>
          <p:cNvPr name="TextBox 8" id="8"/>
          <p:cNvSpPr txBox="true"/>
          <p:nvPr/>
        </p:nvSpPr>
        <p:spPr>
          <a:xfrm rot="0">
            <a:off x="1365550" y="1134035"/>
            <a:ext cx="15510487" cy="2315337"/>
          </a:xfrm>
          <a:prstGeom prst="rect">
            <a:avLst/>
          </a:prstGeom>
        </p:spPr>
        <p:txBody>
          <a:bodyPr anchor="t" rtlCol="false" tIns="0" lIns="0" bIns="0" rIns="0">
            <a:spAutoFit/>
          </a:bodyPr>
          <a:lstStyle/>
          <a:p>
            <a:pPr algn="just">
              <a:lnSpc>
                <a:spcPts val="5952"/>
              </a:lnSpc>
            </a:pPr>
          </a:p>
          <a:p>
            <a:pPr algn="ctr">
              <a:lnSpc>
                <a:spcPts val="6324"/>
              </a:lnSpc>
            </a:pPr>
            <a:r>
              <a:rPr lang="en-US" b="true" sz="3400" spc="204">
                <a:solidFill>
                  <a:srgbClr val="000000"/>
                </a:solidFill>
                <a:latin typeface="Montserrat Bold"/>
                <a:ea typeface="Montserrat Bold"/>
                <a:cs typeface="Montserrat Bold"/>
                <a:sym typeface="Montserrat Bold"/>
              </a:rPr>
              <a:t>Vì: </a:t>
            </a:r>
            <a:r>
              <a:rPr lang="en-US" b="true" sz="3400" spc="204">
                <a:solidFill>
                  <a:srgbClr val="000000"/>
                </a:solidFill>
                <a:latin typeface="Montserrat Bold"/>
                <a:ea typeface="Montserrat Bold"/>
                <a:cs typeface="Montserrat Bold"/>
                <a:sym typeface="Montserrat Bold"/>
              </a:rPr>
              <a:t>EU(a1)  = -110 &gt; EU(a2)  = -500</a:t>
            </a:r>
          </a:p>
          <a:p>
            <a:pPr algn="ctr">
              <a:lnSpc>
                <a:spcPts val="6696"/>
              </a:lnSpc>
            </a:pPr>
            <a:r>
              <a:rPr lang="en-US" b="true" sz="3600" spc="216">
                <a:solidFill>
                  <a:srgbClr val="000000"/>
                </a:solidFill>
                <a:latin typeface="Montserrat Ultra-Bold"/>
                <a:ea typeface="Montserrat Ultra-Bold"/>
                <a:cs typeface="Montserrat Ultra-Bold"/>
                <a:sym typeface="Montserrat Ultra-Bold"/>
              </a:rPr>
              <a:t>Hành động tối ưu là a1.</a:t>
            </a:r>
          </a:p>
        </p:txBody>
      </p:sp>
      <p:sp>
        <p:nvSpPr>
          <p:cNvPr name="TextBox 9" id="9"/>
          <p:cNvSpPr txBox="true"/>
          <p:nvPr/>
        </p:nvSpPr>
        <p:spPr>
          <a:xfrm rot="0">
            <a:off x="9144000" y="6131638"/>
            <a:ext cx="10150594" cy="765047"/>
          </a:xfrm>
          <a:prstGeom prst="rect">
            <a:avLst/>
          </a:prstGeom>
        </p:spPr>
        <p:txBody>
          <a:bodyPr anchor="t" rtlCol="false" tIns="0" lIns="0" bIns="0" rIns="0">
            <a:spAutoFit/>
          </a:bodyPr>
          <a:lstStyle/>
          <a:p>
            <a:pPr algn="ctr">
              <a:lnSpc>
                <a:spcPts val="6696"/>
              </a:lnSpc>
            </a:pPr>
            <a:r>
              <a:rPr lang="en-US" b="true" sz="3600" spc="216">
                <a:solidFill>
                  <a:srgbClr val="000000"/>
                </a:solidFill>
                <a:latin typeface="Montserrat Semi-Bold"/>
                <a:ea typeface="Montserrat Semi-Bold"/>
                <a:cs typeface="Montserrat Semi-Bold"/>
                <a:sym typeface="Montserrat Semi-Bold"/>
              </a:rPr>
              <a:t>Quyết định</a:t>
            </a:r>
            <a:r>
              <a:rPr lang="en-US" b="true" sz="3600" spc="216">
                <a:solidFill>
                  <a:srgbClr val="000000"/>
                </a:solidFill>
                <a:latin typeface="Montserrat Ultra-Bold"/>
                <a:ea typeface="Montserrat Ultra-Bold"/>
                <a:cs typeface="Montserrat Ultra-Bold"/>
                <a:sym typeface="Montserrat Ultra-Bold"/>
              </a:rPr>
              <a:t> Mua bảo hiểm.</a:t>
            </a:r>
          </a:p>
        </p:txBody>
      </p:sp>
      <p:sp>
        <p:nvSpPr>
          <p:cNvPr name="Freeform 10" id="10"/>
          <p:cNvSpPr/>
          <p:nvPr/>
        </p:nvSpPr>
        <p:spPr>
          <a:xfrm flipH="false" flipV="false" rot="0">
            <a:off x="9490474" y="6453724"/>
            <a:ext cx="1196567" cy="339951"/>
          </a:xfrm>
          <a:custGeom>
            <a:avLst/>
            <a:gdLst/>
            <a:ahLst/>
            <a:cxnLst/>
            <a:rect r="r" b="b" t="t" l="l"/>
            <a:pathLst>
              <a:path h="339951" w="1196567">
                <a:moveTo>
                  <a:pt x="0" y="0"/>
                </a:moveTo>
                <a:lnTo>
                  <a:pt x="1196567" y="0"/>
                </a:lnTo>
                <a:lnTo>
                  <a:pt x="1196567" y="339951"/>
                </a:lnTo>
                <a:lnTo>
                  <a:pt x="0" y="3399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6933802" y="9201150"/>
            <a:ext cx="814745"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44</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609469" y="5664332"/>
            <a:ext cx="15649831" cy="1806829"/>
          </a:xfrm>
          <a:prstGeom prst="rect">
            <a:avLst/>
          </a:prstGeom>
        </p:spPr>
        <p:txBody>
          <a:bodyPr anchor="t" rtlCol="false" tIns="0" lIns="0" bIns="0" rIns="0">
            <a:spAutoFit/>
          </a:bodyPr>
          <a:lstStyle/>
          <a:p>
            <a:pPr algn="ctr">
              <a:lnSpc>
                <a:spcPts val="7208"/>
              </a:lnSpc>
            </a:pPr>
            <a:r>
              <a:rPr lang="en-US" b="true" sz="5300" spc="217">
                <a:solidFill>
                  <a:srgbClr val="032649"/>
                </a:solidFill>
                <a:latin typeface="Montserrat Heavy"/>
                <a:ea typeface="Montserrat Heavy"/>
                <a:cs typeface="Montserrat Heavy"/>
                <a:sym typeface="Montserrat Heavy"/>
              </a:rPr>
              <a:t>Decision Networks</a:t>
            </a:r>
          </a:p>
          <a:p>
            <a:pPr algn="ctr" marL="0" indent="0" lvl="1">
              <a:lnSpc>
                <a:spcPts val="7208"/>
              </a:lnSpc>
            </a:pPr>
            <a:r>
              <a:rPr lang="en-US" b="true" sz="5300" spc="217">
                <a:solidFill>
                  <a:srgbClr val="032649"/>
                </a:solidFill>
                <a:latin typeface="Montserrat Heavy"/>
                <a:ea typeface="Montserrat Heavy"/>
                <a:cs typeface="Montserrat Heavy"/>
                <a:sym typeface="Montserrat Heavy"/>
              </a:rPr>
              <a:t> (Mạng Quyết Định)</a:t>
            </a:r>
          </a:p>
        </p:txBody>
      </p:sp>
      <p:sp>
        <p:nvSpPr>
          <p:cNvPr name="TextBox 4" id="4"/>
          <p:cNvSpPr txBox="true"/>
          <p:nvPr/>
        </p:nvSpPr>
        <p:spPr>
          <a:xfrm rot="0">
            <a:off x="8133755" y="3016209"/>
            <a:ext cx="2020491" cy="1390650"/>
          </a:xfrm>
          <a:prstGeom prst="rect">
            <a:avLst/>
          </a:prstGeom>
        </p:spPr>
        <p:txBody>
          <a:bodyPr anchor="t" rtlCol="false" tIns="0" lIns="0" bIns="0" rIns="0">
            <a:spAutoFit/>
          </a:bodyPr>
          <a:lstStyle/>
          <a:p>
            <a:pPr algn="ctr">
              <a:lnSpc>
                <a:spcPts val="10799"/>
              </a:lnSpc>
            </a:pPr>
            <a:r>
              <a:rPr lang="en-US" sz="9999">
                <a:solidFill>
                  <a:srgbClr val="032649"/>
                </a:solidFill>
                <a:latin typeface="Sigmar One"/>
                <a:ea typeface="Sigmar One"/>
                <a:cs typeface="Sigmar One"/>
                <a:sym typeface="Sigmar One"/>
              </a:rPr>
              <a:t>2.5</a:t>
            </a:r>
          </a:p>
        </p:txBody>
      </p:sp>
      <p:sp>
        <p:nvSpPr>
          <p:cNvPr name="Freeform 5" id="5"/>
          <p:cNvSpPr/>
          <p:nvPr/>
        </p:nvSpPr>
        <p:spPr>
          <a:xfrm flipH="false" flipV="false" rot="0">
            <a:off x="-1772987" y="8460512"/>
            <a:ext cx="4051334" cy="2765036"/>
          </a:xfrm>
          <a:custGeom>
            <a:avLst/>
            <a:gdLst/>
            <a:ahLst/>
            <a:cxnLst/>
            <a:rect r="r" b="b" t="t" l="l"/>
            <a:pathLst>
              <a:path h="2765036" w="4051334">
                <a:moveTo>
                  <a:pt x="0" y="0"/>
                </a:moveTo>
                <a:lnTo>
                  <a:pt x="4051334" y="0"/>
                </a:lnTo>
                <a:lnTo>
                  <a:pt x="4051334" y="2765035"/>
                </a:lnTo>
                <a:lnTo>
                  <a:pt x="0" y="27650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1256101">
            <a:off x="15960637" y="-944160"/>
            <a:ext cx="2597326" cy="2796583"/>
          </a:xfrm>
          <a:custGeom>
            <a:avLst/>
            <a:gdLst/>
            <a:ahLst/>
            <a:cxnLst/>
            <a:rect r="r" b="b" t="t" l="l"/>
            <a:pathLst>
              <a:path h="2796583" w="2597326">
                <a:moveTo>
                  <a:pt x="0" y="0"/>
                </a:moveTo>
                <a:lnTo>
                  <a:pt x="2597326" y="0"/>
                </a:lnTo>
                <a:lnTo>
                  <a:pt x="2597326" y="2796583"/>
                </a:lnTo>
                <a:lnTo>
                  <a:pt x="0" y="27965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false" rot="0">
            <a:off x="17259300" y="8028359"/>
            <a:ext cx="2892762" cy="2919301"/>
          </a:xfrm>
          <a:custGeom>
            <a:avLst/>
            <a:gdLst/>
            <a:ahLst/>
            <a:cxnLst/>
            <a:rect r="r" b="b" t="t" l="l"/>
            <a:pathLst>
              <a:path h="2919301" w="2892762">
                <a:moveTo>
                  <a:pt x="0" y="0"/>
                </a:moveTo>
                <a:lnTo>
                  <a:pt x="2892762" y="0"/>
                </a:lnTo>
                <a:lnTo>
                  <a:pt x="2892762" y="2919300"/>
                </a:lnTo>
                <a:lnTo>
                  <a:pt x="0" y="29193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TextBox 8" id="8"/>
          <p:cNvSpPr txBox="true"/>
          <p:nvPr/>
        </p:nvSpPr>
        <p:spPr>
          <a:xfrm rot="0">
            <a:off x="16960352" y="9201150"/>
            <a:ext cx="761643"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45</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362501" y="884135"/>
            <a:ext cx="14312038" cy="904240"/>
          </a:xfrm>
          <a:prstGeom prst="rect">
            <a:avLst/>
          </a:prstGeom>
        </p:spPr>
        <p:txBody>
          <a:bodyPr anchor="t" rtlCol="false" tIns="0" lIns="0" bIns="0" rIns="0">
            <a:spAutoFit/>
          </a:bodyPr>
          <a:lstStyle/>
          <a:p>
            <a:pPr algn="l">
              <a:lnSpc>
                <a:spcPts val="7204"/>
              </a:lnSpc>
            </a:pPr>
            <a:r>
              <a:rPr lang="en-US" sz="5499" b="true">
                <a:solidFill>
                  <a:srgbClr val="100F0D"/>
                </a:solidFill>
                <a:latin typeface="Montserrat Bold"/>
                <a:ea typeface="Montserrat Bold"/>
                <a:cs typeface="Montserrat Bold"/>
                <a:sym typeface="Montserrat Bold"/>
              </a:rPr>
              <a:t>Mạng Quyết Định (Decision Networks) </a:t>
            </a:r>
          </a:p>
        </p:txBody>
      </p:sp>
      <p:sp>
        <p:nvSpPr>
          <p:cNvPr name="Freeform 4" id="4"/>
          <p:cNvSpPr/>
          <p:nvPr/>
        </p:nvSpPr>
        <p:spPr>
          <a:xfrm flipH="false" flipV="false" rot="0">
            <a:off x="17259300" y="8836223"/>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5" id="5"/>
          <p:cNvSpPr/>
          <p:nvPr/>
        </p:nvSpPr>
        <p:spPr>
          <a:xfrm flipH="false" flipV="false" rot="0">
            <a:off x="-1421274" y="-2039892"/>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10176029" y="9591213"/>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5070530" y="-2539667"/>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0">
            <a:off x="533493" y="2981637"/>
            <a:ext cx="1658017" cy="501550"/>
          </a:xfrm>
          <a:custGeom>
            <a:avLst/>
            <a:gdLst/>
            <a:ahLst/>
            <a:cxnLst/>
            <a:rect r="r" b="b" t="t" l="l"/>
            <a:pathLst>
              <a:path h="501550" w="1658017">
                <a:moveTo>
                  <a:pt x="0" y="0"/>
                </a:moveTo>
                <a:lnTo>
                  <a:pt x="1658017" y="0"/>
                </a:lnTo>
                <a:lnTo>
                  <a:pt x="1658017" y="501550"/>
                </a:lnTo>
                <a:lnTo>
                  <a:pt x="0" y="50155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0" id="10"/>
          <p:cNvSpPr txBox="true"/>
          <p:nvPr/>
        </p:nvSpPr>
        <p:spPr>
          <a:xfrm rot="0">
            <a:off x="2591718" y="2603713"/>
            <a:ext cx="14267375" cy="5288661"/>
          </a:xfrm>
          <a:prstGeom prst="rect">
            <a:avLst/>
          </a:prstGeom>
        </p:spPr>
        <p:txBody>
          <a:bodyPr anchor="t" rtlCol="false" tIns="0" lIns="0" bIns="0" rIns="0">
            <a:spAutoFit/>
          </a:bodyPr>
          <a:lstStyle/>
          <a:p>
            <a:pPr algn="just">
              <a:lnSpc>
                <a:spcPts val="5304"/>
              </a:lnSpc>
            </a:pPr>
            <a:r>
              <a:rPr lang="en-US" b="true" sz="3400" spc="377">
                <a:solidFill>
                  <a:srgbClr val="100F0D"/>
                </a:solidFill>
                <a:latin typeface="Montserrat Medium"/>
                <a:ea typeface="Montserrat Medium"/>
                <a:cs typeface="Montserrat Medium"/>
                <a:sym typeface="Montserrat Medium"/>
              </a:rPr>
              <a:t>Còn gọi là </a:t>
            </a:r>
            <a:r>
              <a:rPr lang="en-US" b="true" sz="3400" spc="377">
                <a:solidFill>
                  <a:srgbClr val="100F0D"/>
                </a:solidFill>
                <a:latin typeface="Montserrat Bold"/>
                <a:ea typeface="Montserrat Bold"/>
                <a:cs typeface="Montserrat Bold"/>
                <a:sym typeface="Montserrat Bold"/>
              </a:rPr>
              <a:t>đồ thị ảnh hưởng (Influence Diagrams)</a:t>
            </a:r>
            <a:r>
              <a:rPr lang="en-US" b="true" sz="3400" spc="377">
                <a:solidFill>
                  <a:srgbClr val="100F0D"/>
                </a:solidFill>
                <a:latin typeface="Montserrat Medium"/>
                <a:ea typeface="Montserrat Medium"/>
                <a:cs typeface="Montserrat Medium"/>
                <a:sym typeface="Montserrat Medium"/>
              </a:rPr>
              <a:t> được sử dụng để biểu diễn các bài toán ra quyết định phức tạp trong bối cảnh không chắc chắn. </a:t>
            </a:r>
          </a:p>
          <a:p>
            <a:pPr algn="just">
              <a:lnSpc>
                <a:spcPts val="5304"/>
              </a:lnSpc>
            </a:pPr>
          </a:p>
          <a:p>
            <a:pPr algn="just">
              <a:lnSpc>
                <a:spcPts val="5304"/>
              </a:lnSpc>
            </a:pPr>
            <a:r>
              <a:rPr lang="en-US" b="true" sz="3400" spc="377">
                <a:solidFill>
                  <a:srgbClr val="100F0D"/>
                </a:solidFill>
                <a:latin typeface="Montserrat Medium"/>
                <a:ea typeface="Montserrat Medium"/>
                <a:cs typeface="Montserrat Medium"/>
                <a:sym typeface="Montserrat Medium"/>
              </a:rPr>
              <a:t>Đây là một </a:t>
            </a:r>
            <a:r>
              <a:rPr lang="en-US" b="true" sz="3400" spc="377">
                <a:solidFill>
                  <a:srgbClr val="100F0D"/>
                </a:solidFill>
                <a:latin typeface="Montserrat Bold"/>
                <a:ea typeface="Montserrat Bold"/>
                <a:cs typeface="Montserrat Bold"/>
                <a:sym typeface="Montserrat Bold"/>
              </a:rPr>
              <a:t>sự mở rộng của mạng Bayes</a:t>
            </a:r>
            <a:r>
              <a:rPr lang="en-US" b="true" sz="3400" spc="377">
                <a:solidFill>
                  <a:srgbClr val="100F0D"/>
                </a:solidFill>
                <a:latin typeface="Montserrat Medium"/>
                <a:ea typeface="Montserrat Medium"/>
                <a:cs typeface="Montserrat Medium"/>
                <a:sym typeface="Montserrat Medium"/>
              </a:rPr>
              <a:t>, kết hợp thêm các nút hành động và tiện ích nhằm tối ưu hóa quyết định.</a:t>
            </a:r>
          </a:p>
          <a:p>
            <a:pPr algn="just" marL="0" indent="0" lvl="0">
              <a:lnSpc>
                <a:spcPts val="4860"/>
              </a:lnSpc>
              <a:spcBef>
                <a:spcPct val="0"/>
              </a:spcBef>
            </a:pPr>
          </a:p>
        </p:txBody>
      </p:sp>
      <p:sp>
        <p:nvSpPr>
          <p:cNvPr name="TextBox 11" id="11"/>
          <p:cNvSpPr txBox="true"/>
          <p:nvPr/>
        </p:nvSpPr>
        <p:spPr>
          <a:xfrm rot="0">
            <a:off x="16948327" y="9201150"/>
            <a:ext cx="785693"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46</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name="Group 3" id="3"/>
          <p:cNvGrpSpPr/>
          <p:nvPr/>
        </p:nvGrpSpPr>
        <p:grpSpPr>
          <a:xfrm rot="0">
            <a:off x="736376" y="2613320"/>
            <a:ext cx="5038071" cy="7420562"/>
            <a:chOff x="0" y="0"/>
            <a:chExt cx="1048738" cy="1544683"/>
          </a:xfrm>
        </p:grpSpPr>
        <p:sp>
          <p:nvSpPr>
            <p:cNvPr name="Freeform 4" id="4"/>
            <p:cNvSpPr/>
            <p:nvPr/>
          </p:nvSpPr>
          <p:spPr>
            <a:xfrm flipH="false" flipV="false" rot="0">
              <a:off x="0" y="0"/>
              <a:ext cx="1048738" cy="1544683"/>
            </a:xfrm>
            <a:custGeom>
              <a:avLst/>
              <a:gdLst/>
              <a:ahLst/>
              <a:cxnLst/>
              <a:rect r="r" b="b" t="t" l="l"/>
              <a:pathLst>
                <a:path h="1544683" w="1048738">
                  <a:moveTo>
                    <a:pt x="52247" y="0"/>
                  </a:moveTo>
                  <a:lnTo>
                    <a:pt x="996490" y="0"/>
                  </a:lnTo>
                  <a:cubicBezTo>
                    <a:pt x="1010347" y="0"/>
                    <a:pt x="1023636" y="5505"/>
                    <a:pt x="1033435" y="15303"/>
                  </a:cubicBezTo>
                  <a:cubicBezTo>
                    <a:pt x="1043233" y="25101"/>
                    <a:pt x="1048738" y="38390"/>
                    <a:pt x="1048738" y="52247"/>
                  </a:cubicBezTo>
                  <a:lnTo>
                    <a:pt x="1048738" y="1492436"/>
                  </a:lnTo>
                  <a:cubicBezTo>
                    <a:pt x="1048738" y="1506292"/>
                    <a:pt x="1043233" y="1519582"/>
                    <a:pt x="1033435" y="1529380"/>
                  </a:cubicBezTo>
                  <a:cubicBezTo>
                    <a:pt x="1023636" y="1539178"/>
                    <a:pt x="1010347" y="1544683"/>
                    <a:pt x="996490" y="1544683"/>
                  </a:cubicBezTo>
                  <a:lnTo>
                    <a:pt x="52247" y="1544683"/>
                  </a:lnTo>
                  <a:cubicBezTo>
                    <a:pt x="23392" y="1544683"/>
                    <a:pt x="0" y="1521291"/>
                    <a:pt x="0" y="1492436"/>
                  </a:cubicBezTo>
                  <a:lnTo>
                    <a:pt x="0" y="52247"/>
                  </a:lnTo>
                  <a:cubicBezTo>
                    <a:pt x="0" y="23392"/>
                    <a:pt x="23392" y="0"/>
                    <a:pt x="52247" y="0"/>
                  </a:cubicBezTo>
                  <a:close/>
                </a:path>
              </a:pathLst>
            </a:custGeom>
            <a:solidFill>
              <a:srgbClr val="E9F4FF"/>
            </a:solidFill>
            <a:ln w="19050" cap="rnd">
              <a:solidFill>
                <a:srgbClr val="000000"/>
              </a:solidFill>
              <a:prstDash val="solid"/>
              <a:round/>
            </a:ln>
          </p:spPr>
        </p:sp>
        <p:sp>
          <p:nvSpPr>
            <p:cNvPr name="TextBox 5" id="5"/>
            <p:cNvSpPr txBox="true"/>
            <p:nvPr/>
          </p:nvSpPr>
          <p:spPr>
            <a:xfrm>
              <a:off x="0" y="-38100"/>
              <a:ext cx="1048738" cy="158278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2281585" y="2613320"/>
            <a:ext cx="5637314" cy="7420562"/>
            <a:chOff x="0" y="0"/>
            <a:chExt cx="1173477" cy="1544683"/>
          </a:xfrm>
        </p:grpSpPr>
        <p:sp>
          <p:nvSpPr>
            <p:cNvPr name="Freeform 7" id="7"/>
            <p:cNvSpPr/>
            <p:nvPr/>
          </p:nvSpPr>
          <p:spPr>
            <a:xfrm flipH="false" flipV="false" rot="0">
              <a:off x="0" y="0"/>
              <a:ext cx="1173477" cy="1544683"/>
            </a:xfrm>
            <a:custGeom>
              <a:avLst/>
              <a:gdLst/>
              <a:ahLst/>
              <a:cxnLst/>
              <a:rect r="r" b="b" t="t" l="l"/>
              <a:pathLst>
                <a:path h="1544683" w="1173477">
                  <a:moveTo>
                    <a:pt x="46693" y="0"/>
                  </a:moveTo>
                  <a:lnTo>
                    <a:pt x="1126784" y="0"/>
                  </a:lnTo>
                  <a:cubicBezTo>
                    <a:pt x="1152572" y="0"/>
                    <a:pt x="1173477" y="20905"/>
                    <a:pt x="1173477" y="46693"/>
                  </a:cubicBezTo>
                  <a:lnTo>
                    <a:pt x="1173477" y="1497989"/>
                  </a:lnTo>
                  <a:cubicBezTo>
                    <a:pt x="1173477" y="1510373"/>
                    <a:pt x="1168558" y="1522250"/>
                    <a:pt x="1159801" y="1531007"/>
                  </a:cubicBezTo>
                  <a:cubicBezTo>
                    <a:pt x="1151044" y="1539763"/>
                    <a:pt x="1139168" y="1544683"/>
                    <a:pt x="1126784" y="1544683"/>
                  </a:cubicBezTo>
                  <a:lnTo>
                    <a:pt x="46693" y="1544683"/>
                  </a:lnTo>
                  <a:cubicBezTo>
                    <a:pt x="20905" y="1544683"/>
                    <a:pt x="0" y="1523778"/>
                    <a:pt x="0" y="1497989"/>
                  </a:cubicBezTo>
                  <a:lnTo>
                    <a:pt x="0" y="46693"/>
                  </a:lnTo>
                  <a:cubicBezTo>
                    <a:pt x="0" y="20905"/>
                    <a:pt x="20905" y="0"/>
                    <a:pt x="46693" y="0"/>
                  </a:cubicBezTo>
                  <a:close/>
                </a:path>
              </a:pathLst>
            </a:custGeom>
            <a:solidFill>
              <a:srgbClr val="E9F4FF"/>
            </a:solidFill>
            <a:ln w="19050" cap="rnd">
              <a:solidFill>
                <a:srgbClr val="000000"/>
              </a:solidFill>
              <a:prstDash val="solid"/>
              <a:round/>
            </a:ln>
          </p:spPr>
        </p:sp>
        <p:sp>
          <p:nvSpPr>
            <p:cNvPr name="TextBox 8" id="8"/>
            <p:cNvSpPr txBox="true"/>
            <p:nvPr/>
          </p:nvSpPr>
          <p:spPr>
            <a:xfrm>
              <a:off x="0" y="-38100"/>
              <a:ext cx="1173477" cy="158278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6412515" y="2613320"/>
            <a:ext cx="5264211" cy="7420562"/>
            <a:chOff x="0" y="0"/>
            <a:chExt cx="1095811" cy="1544683"/>
          </a:xfrm>
        </p:grpSpPr>
        <p:sp>
          <p:nvSpPr>
            <p:cNvPr name="Freeform 10" id="10"/>
            <p:cNvSpPr/>
            <p:nvPr/>
          </p:nvSpPr>
          <p:spPr>
            <a:xfrm flipH="false" flipV="false" rot="0">
              <a:off x="0" y="0"/>
              <a:ext cx="1095811" cy="1544683"/>
            </a:xfrm>
            <a:custGeom>
              <a:avLst/>
              <a:gdLst/>
              <a:ahLst/>
              <a:cxnLst/>
              <a:rect r="r" b="b" t="t" l="l"/>
              <a:pathLst>
                <a:path h="1544683" w="1095811">
                  <a:moveTo>
                    <a:pt x="50003" y="0"/>
                  </a:moveTo>
                  <a:lnTo>
                    <a:pt x="1045809" y="0"/>
                  </a:lnTo>
                  <a:cubicBezTo>
                    <a:pt x="1073424" y="0"/>
                    <a:pt x="1095811" y="22387"/>
                    <a:pt x="1095811" y="50003"/>
                  </a:cubicBezTo>
                  <a:lnTo>
                    <a:pt x="1095811" y="1494680"/>
                  </a:lnTo>
                  <a:cubicBezTo>
                    <a:pt x="1095811" y="1522296"/>
                    <a:pt x="1073424" y="1544683"/>
                    <a:pt x="1045809" y="1544683"/>
                  </a:cubicBezTo>
                  <a:lnTo>
                    <a:pt x="50003" y="1544683"/>
                  </a:lnTo>
                  <a:cubicBezTo>
                    <a:pt x="22387" y="1544683"/>
                    <a:pt x="0" y="1522296"/>
                    <a:pt x="0" y="1494680"/>
                  </a:cubicBezTo>
                  <a:lnTo>
                    <a:pt x="0" y="50003"/>
                  </a:lnTo>
                  <a:cubicBezTo>
                    <a:pt x="0" y="22387"/>
                    <a:pt x="22387" y="0"/>
                    <a:pt x="50003" y="0"/>
                  </a:cubicBezTo>
                  <a:close/>
                </a:path>
              </a:pathLst>
            </a:custGeom>
            <a:solidFill>
              <a:srgbClr val="E9F4FF"/>
            </a:solidFill>
            <a:ln w="19050" cap="rnd">
              <a:solidFill>
                <a:srgbClr val="000000"/>
              </a:solidFill>
              <a:prstDash val="solid"/>
              <a:round/>
            </a:ln>
          </p:spPr>
        </p:sp>
        <p:sp>
          <p:nvSpPr>
            <p:cNvPr name="TextBox 11" id="11"/>
            <p:cNvSpPr txBox="true"/>
            <p:nvPr/>
          </p:nvSpPr>
          <p:spPr>
            <a:xfrm>
              <a:off x="0" y="-38100"/>
              <a:ext cx="1095811" cy="1582783"/>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736376" y="2613320"/>
            <a:ext cx="5038071" cy="1144986"/>
            <a:chOff x="0" y="0"/>
            <a:chExt cx="1048738" cy="238343"/>
          </a:xfrm>
        </p:grpSpPr>
        <p:sp>
          <p:nvSpPr>
            <p:cNvPr name="Freeform 13" id="13"/>
            <p:cNvSpPr/>
            <p:nvPr/>
          </p:nvSpPr>
          <p:spPr>
            <a:xfrm flipH="false" flipV="false" rot="0">
              <a:off x="0" y="0"/>
              <a:ext cx="1048738" cy="238343"/>
            </a:xfrm>
            <a:custGeom>
              <a:avLst/>
              <a:gdLst/>
              <a:ahLst/>
              <a:cxnLst/>
              <a:rect r="r" b="b" t="t" l="l"/>
              <a:pathLst>
                <a:path h="238343" w="1048738">
                  <a:moveTo>
                    <a:pt x="26124" y="0"/>
                  </a:moveTo>
                  <a:lnTo>
                    <a:pt x="1022614" y="0"/>
                  </a:lnTo>
                  <a:cubicBezTo>
                    <a:pt x="1029542" y="0"/>
                    <a:pt x="1036187" y="2752"/>
                    <a:pt x="1041086" y="7651"/>
                  </a:cubicBezTo>
                  <a:cubicBezTo>
                    <a:pt x="1045985" y="12551"/>
                    <a:pt x="1048738" y="19195"/>
                    <a:pt x="1048738" y="26124"/>
                  </a:cubicBezTo>
                  <a:lnTo>
                    <a:pt x="1048738" y="212220"/>
                  </a:lnTo>
                  <a:cubicBezTo>
                    <a:pt x="1048738" y="226647"/>
                    <a:pt x="1037042" y="238343"/>
                    <a:pt x="1022614" y="238343"/>
                  </a:cubicBezTo>
                  <a:lnTo>
                    <a:pt x="26124" y="238343"/>
                  </a:lnTo>
                  <a:cubicBezTo>
                    <a:pt x="19195" y="238343"/>
                    <a:pt x="12551" y="235591"/>
                    <a:pt x="7651" y="230692"/>
                  </a:cubicBezTo>
                  <a:cubicBezTo>
                    <a:pt x="2752" y="225793"/>
                    <a:pt x="0" y="219148"/>
                    <a:pt x="0" y="212220"/>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name="TextBox 14" id="14"/>
            <p:cNvSpPr txBox="true"/>
            <p:nvPr/>
          </p:nvSpPr>
          <p:spPr>
            <a:xfrm>
              <a:off x="0" y="-38100"/>
              <a:ext cx="1048738" cy="276443"/>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2281585" y="2613320"/>
            <a:ext cx="5637314" cy="1144986"/>
            <a:chOff x="0" y="0"/>
            <a:chExt cx="1173477" cy="238343"/>
          </a:xfrm>
        </p:grpSpPr>
        <p:sp>
          <p:nvSpPr>
            <p:cNvPr name="Freeform 16" id="16"/>
            <p:cNvSpPr/>
            <p:nvPr/>
          </p:nvSpPr>
          <p:spPr>
            <a:xfrm flipH="false" flipV="false" rot="0">
              <a:off x="0" y="0"/>
              <a:ext cx="1173477" cy="238343"/>
            </a:xfrm>
            <a:custGeom>
              <a:avLst/>
              <a:gdLst/>
              <a:ahLst/>
              <a:cxnLst/>
              <a:rect r="r" b="b" t="t" l="l"/>
              <a:pathLst>
                <a:path h="238343" w="1173477">
                  <a:moveTo>
                    <a:pt x="23347" y="0"/>
                  </a:moveTo>
                  <a:lnTo>
                    <a:pt x="1150131" y="0"/>
                  </a:lnTo>
                  <a:cubicBezTo>
                    <a:pt x="1163025" y="0"/>
                    <a:pt x="1173477" y="10453"/>
                    <a:pt x="1173477" y="23347"/>
                  </a:cubicBezTo>
                  <a:lnTo>
                    <a:pt x="1173477" y="214997"/>
                  </a:lnTo>
                  <a:cubicBezTo>
                    <a:pt x="1173477" y="227891"/>
                    <a:pt x="1163025" y="238343"/>
                    <a:pt x="1150131" y="238343"/>
                  </a:cubicBezTo>
                  <a:lnTo>
                    <a:pt x="23347" y="238343"/>
                  </a:lnTo>
                  <a:cubicBezTo>
                    <a:pt x="17155" y="238343"/>
                    <a:pt x="11216" y="235883"/>
                    <a:pt x="6838" y="231505"/>
                  </a:cubicBezTo>
                  <a:cubicBezTo>
                    <a:pt x="2460" y="227127"/>
                    <a:pt x="0" y="221188"/>
                    <a:pt x="0" y="214997"/>
                  </a:cubicBezTo>
                  <a:lnTo>
                    <a:pt x="0" y="23347"/>
                  </a:lnTo>
                  <a:cubicBezTo>
                    <a:pt x="0" y="10453"/>
                    <a:pt x="10453" y="0"/>
                    <a:pt x="23347" y="0"/>
                  </a:cubicBezTo>
                  <a:close/>
                </a:path>
              </a:pathLst>
            </a:custGeom>
            <a:solidFill>
              <a:srgbClr val="FFFFFF"/>
            </a:solidFill>
            <a:ln w="19050" cap="sq">
              <a:solidFill>
                <a:srgbClr val="000000"/>
              </a:solidFill>
              <a:prstDash val="solid"/>
              <a:miter/>
            </a:ln>
          </p:spPr>
        </p:sp>
        <p:sp>
          <p:nvSpPr>
            <p:cNvPr name="TextBox 17" id="17"/>
            <p:cNvSpPr txBox="true"/>
            <p:nvPr/>
          </p:nvSpPr>
          <p:spPr>
            <a:xfrm>
              <a:off x="0" y="-38100"/>
              <a:ext cx="1173477" cy="276443"/>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6412515" y="2613320"/>
            <a:ext cx="5264211" cy="1148560"/>
            <a:chOff x="0" y="0"/>
            <a:chExt cx="1095811" cy="239087"/>
          </a:xfrm>
        </p:grpSpPr>
        <p:sp>
          <p:nvSpPr>
            <p:cNvPr name="Freeform 19" id="19"/>
            <p:cNvSpPr/>
            <p:nvPr/>
          </p:nvSpPr>
          <p:spPr>
            <a:xfrm flipH="false" flipV="false" rot="0">
              <a:off x="0" y="0"/>
              <a:ext cx="1095811" cy="239087"/>
            </a:xfrm>
            <a:custGeom>
              <a:avLst/>
              <a:gdLst/>
              <a:ahLst/>
              <a:cxnLst/>
              <a:rect r="r" b="b" t="t" l="l"/>
              <a:pathLst>
                <a:path h="239087" w="1095811">
                  <a:moveTo>
                    <a:pt x="25001" y="0"/>
                  </a:moveTo>
                  <a:lnTo>
                    <a:pt x="1070810" y="0"/>
                  </a:lnTo>
                  <a:cubicBezTo>
                    <a:pt x="1084618" y="0"/>
                    <a:pt x="1095811" y="11194"/>
                    <a:pt x="1095811" y="25001"/>
                  </a:cubicBezTo>
                  <a:lnTo>
                    <a:pt x="1095811" y="214086"/>
                  </a:lnTo>
                  <a:cubicBezTo>
                    <a:pt x="1095811" y="220717"/>
                    <a:pt x="1093177" y="227076"/>
                    <a:pt x="1088489" y="231764"/>
                  </a:cubicBezTo>
                  <a:cubicBezTo>
                    <a:pt x="1083800" y="236453"/>
                    <a:pt x="1077441" y="239087"/>
                    <a:pt x="1070810" y="239087"/>
                  </a:cubicBezTo>
                  <a:lnTo>
                    <a:pt x="25001" y="239087"/>
                  </a:lnTo>
                  <a:cubicBezTo>
                    <a:pt x="11194" y="239087"/>
                    <a:pt x="0" y="227894"/>
                    <a:pt x="0" y="214086"/>
                  </a:cubicBezTo>
                  <a:lnTo>
                    <a:pt x="0" y="25001"/>
                  </a:lnTo>
                  <a:cubicBezTo>
                    <a:pt x="0" y="11194"/>
                    <a:pt x="11194" y="0"/>
                    <a:pt x="25001" y="0"/>
                  </a:cubicBezTo>
                  <a:close/>
                </a:path>
              </a:pathLst>
            </a:custGeom>
            <a:solidFill>
              <a:srgbClr val="FFFFFF"/>
            </a:solidFill>
            <a:ln w="19050" cap="sq">
              <a:solidFill>
                <a:srgbClr val="000000"/>
              </a:solidFill>
              <a:prstDash val="solid"/>
              <a:miter/>
            </a:ln>
          </p:spPr>
        </p:sp>
        <p:sp>
          <p:nvSpPr>
            <p:cNvPr name="TextBox 20" id="20"/>
            <p:cNvSpPr txBox="true"/>
            <p:nvPr/>
          </p:nvSpPr>
          <p:spPr>
            <a:xfrm>
              <a:off x="0" y="-38100"/>
              <a:ext cx="1095811" cy="277187"/>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252654" y="2804026"/>
            <a:ext cx="3739422" cy="839467"/>
          </a:xfrm>
          <a:prstGeom prst="rect">
            <a:avLst/>
          </a:prstGeom>
        </p:spPr>
        <p:txBody>
          <a:bodyPr anchor="t" rtlCol="false" tIns="0" lIns="0" bIns="0" rIns="0">
            <a:spAutoFit/>
          </a:bodyPr>
          <a:lstStyle/>
          <a:p>
            <a:pPr algn="ctr">
              <a:lnSpc>
                <a:spcPts val="3314"/>
              </a:lnSpc>
            </a:pPr>
            <a:r>
              <a:rPr lang="en-US" sz="2832" b="true">
                <a:solidFill>
                  <a:srgbClr val="000000"/>
                </a:solidFill>
                <a:latin typeface="Montserrat Bold"/>
                <a:ea typeface="Montserrat Bold"/>
                <a:cs typeface="Montserrat Bold"/>
                <a:sym typeface="Montserrat Bold"/>
              </a:rPr>
              <a:t>Nút cơ hội </a:t>
            </a:r>
          </a:p>
          <a:p>
            <a:pPr algn="ctr">
              <a:lnSpc>
                <a:spcPts val="3314"/>
              </a:lnSpc>
            </a:pPr>
            <a:r>
              <a:rPr lang="en-US" b="true" sz="2832">
                <a:solidFill>
                  <a:srgbClr val="000000"/>
                </a:solidFill>
                <a:latin typeface="Montserrat Bold"/>
                <a:ea typeface="Montserrat Bold"/>
                <a:cs typeface="Montserrat Bold"/>
                <a:sym typeface="Montserrat Bold"/>
              </a:rPr>
              <a:t>(Chance Node)</a:t>
            </a:r>
          </a:p>
        </p:txBody>
      </p:sp>
      <p:sp>
        <p:nvSpPr>
          <p:cNvPr name="TextBox 22" id="22"/>
          <p:cNvSpPr txBox="true"/>
          <p:nvPr/>
        </p:nvSpPr>
        <p:spPr>
          <a:xfrm rot="0">
            <a:off x="970043" y="3988936"/>
            <a:ext cx="4570737" cy="6044946"/>
          </a:xfrm>
          <a:prstGeom prst="rect">
            <a:avLst/>
          </a:prstGeom>
        </p:spPr>
        <p:txBody>
          <a:bodyPr anchor="t" rtlCol="false" tIns="0" lIns="0" bIns="0" rIns="0">
            <a:spAutoFit/>
          </a:bodyPr>
          <a:lstStyle/>
          <a:p>
            <a:pPr algn="just" marL="561336" indent="-280668" lvl="1">
              <a:lnSpc>
                <a:spcPts val="4133"/>
              </a:lnSpc>
              <a:buFont typeface="Arial"/>
              <a:buChar char="•"/>
            </a:pPr>
            <a:r>
              <a:rPr lang="en-US" b="true" sz="2599" spc="155">
                <a:solidFill>
                  <a:srgbClr val="000000"/>
                </a:solidFill>
                <a:latin typeface="Montserrat Semi-Bold"/>
                <a:ea typeface="Montserrat Semi-Bold"/>
                <a:cs typeface="Montserrat Semi-Bold"/>
                <a:sym typeface="Montserrat Semi-Bold"/>
              </a:rPr>
              <a:t>Mô hình  hóa sự không chắc chắn trong bài toán. </a:t>
            </a:r>
          </a:p>
          <a:p>
            <a:pPr algn="just" marL="561336" indent="-280668" lvl="1">
              <a:lnSpc>
                <a:spcPts val="4133"/>
              </a:lnSpc>
              <a:buFont typeface="Arial"/>
              <a:buChar char="•"/>
            </a:pPr>
            <a:r>
              <a:rPr lang="en-US" b="true" sz="2599" spc="155">
                <a:solidFill>
                  <a:srgbClr val="000000"/>
                </a:solidFill>
                <a:latin typeface="Montserrat Semi-Bold"/>
                <a:ea typeface="Montserrat Semi-Bold"/>
                <a:cs typeface="Montserrat Semi-Bold"/>
                <a:sym typeface="Montserrat Semi-Bold"/>
              </a:rPr>
              <a:t>Các nút được gắn với bảng xác suất có điều kiện (CPT).</a:t>
            </a:r>
          </a:p>
          <a:p>
            <a:pPr algn="just" marL="561336" indent="-280668" lvl="1">
              <a:lnSpc>
                <a:spcPts val="4133"/>
              </a:lnSpc>
              <a:buFont typeface="Arial"/>
              <a:buChar char="•"/>
            </a:pPr>
            <a:r>
              <a:rPr lang="en-US" b="true" sz="2599" spc="155">
                <a:solidFill>
                  <a:srgbClr val="000000"/>
                </a:solidFill>
                <a:latin typeface="Montserrat Semi-Bold"/>
                <a:ea typeface="Montserrat Semi-Bold"/>
                <a:cs typeface="Montserrat Semi-Bold"/>
                <a:sym typeface="Montserrat Semi-Bold"/>
              </a:rPr>
              <a:t>Tương ứng: 1 biến ngẫu nhiên.</a:t>
            </a:r>
          </a:p>
          <a:p>
            <a:pPr algn="just" marL="561336" indent="-280668" lvl="1">
              <a:lnSpc>
                <a:spcPts val="4133"/>
              </a:lnSpc>
              <a:buFont typeface="Arial"/>
              <a:buChar char="•"/>
            </a:pPr>
            <a:r>
              <a:rPr lang="en-US" b="true" sz="2599" spc="155">
                <a:solidFill>
                  <a:srgbClr val="000000"/>
                </a:solidFill>
                <a:latin typeface="Montserrat Semi-Bold"/>
                <a:ea typeface="Montserrat Semi-Bold"/>
                <a:cs typeface="Montserrat Semi-Bold"/>
                <a:sym typeface="Montserrat Semi-Bold"/>
              </a:rPr>
              <a:t>Biểu diễn: Hình tròn.</a:t>
            </a:r>
          </a:p>
          <a:p>
            <a:pPr algn="just" marL="561336" indent="-280668" lvl="1">
              <a:lnSpc>
                <a:spcPts val="4133"/>
              </a:lnSpc>
              <a:buFont typeface="Arial"/>
              <a:buChar char="•"/>
            </a:pPr>
            <a:r>
              <a:rPr lang="en-US" b="true" sz="2599" spc="155">
                <a:solidFill>
                  <a:srgbClr val="000000"/>
                </a:solidFill>
                <a:latin typeface="Montserrat Semi-Bold"/>
                <a:ea typeface="Montserrat Semi-Bold"/>
                <a:cs typeface="Montserrat Semi-Bold"/>
                <a:sym typeface="Montserrat Semi-Bold"/>
              </a:rPr>
              <a:t>Xác suất dựa trên biến cha của nó.</a:t>
            </a:r>
          </a:p>
          <a:p>
            <a:pPr algn="just">
              <a:lnSpc>
                <a:spcPts val="2160"/>
              </a:lnSpc>
            </a:pPr>
          </a:p>
        </p:txBody>
      </p:sp>
      <p:sp>
        <p:nvSpPr>
          <p:cNvPr name="Freeform 23" id="23"/>
          <p:cNvSpPr/>
          <p:nvPr/>
        </p:nvSpPr>
        <p:spPr>
          <a:xfrm flipH="false" flipV="false" rot="-10800000">
            <a:off x="14827993" y="-1392447"/>
            <a:ext cx="4017146" cy="3158481"/>
          </a:xfrm>
          <a:custGeom>
            <a:avLst/>
            <a:gdLst/>
            <a:ahLst/>
            <a:cxnLst/>
            <a:rect r="r" b="b" t="t" l="l"/>
            <a:pathLst>
              <a:path h="3158481" w="4017146">
                <a:moveTo>
                  <a:pt x="0" y="0"/>
                </a:moveTo>
                <a:lnTo>
                  <a:pt x="4017147" y="0"/>
                </a:lnTo>
                <a:lnTo>
                  <a:pt x="4017147" y="3158481"/>
                </a:lnTo>
                <a:lnTo>
                  <a:pt x="0" y="31584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24" id="24"/>
          <p:cNvSpPr/>
          <p:nvPr/>
        </p:nvSpPr>
        <p:spPr>
          <a:xfrm flipH="false" flipV="false" rot="0">
            <a:off x="4663353" y="-2031446"/>
            <a:ext cx="4224468" cy="2645573"/>
          </a:xfrm>
          <a:custGeom>
            <a:avLst/>
            <a:gdLst/>
            <a:ahLst/>
            <a:cxnLst/>
            <a:rect r="r" b="b" t="t" l="l"/>
            <a:pathLst>
              <a:path h="2645573" w="4224468">
                <a:moveTo>
                  <a:pt x="0" y="0"/>
                </a:moveTo>
                <a:lnTo>
                  <a:pt x="4224468" y="0"/>
                </a:lnTo>
                <a:lnTo>
                  <a:pt x="4224468" y="2645573"/>
                </a:lnTo>
                <a:lnTo>
                  <a:pt x="0" y="26455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5" id="25"/>
          <p:cNvSpPr/>
          <p:nvPr/>
        </p:nvSpPr>
        <p:spPr>
          <a:xfrm flipH="false" flipV="false" rot="0">
            <a:off x="8073330"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26" id="26"/>
          <p:cNvSpPr/>
          <p:nvPr/>
        </p:nvSpPr>
        <p:spPr>
          <a:xfrm flipH="false" flipV="false" rot="-5400000">
            <a:off x="11689995" y="10020612"/>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27" id="27"/>
          <p:cNvSpPr/>
          <p:nvPr/>
        </p:nvSpPr>
        <p:spPr>
          <a:xfrm flipH="false" flipV="false" rot="0">
            <a:off x="-1558320"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28" id="28"/>
          <p:cNvSpPr/>
          <p:nvPr/>
        </p:nvSpPr>
        <p:spPr>
          <a:xfrm flipH="false" flipV="false" rot="0">
            <a:off x="-744232" y="460501"/>
            <a:ext cx="1488463" cy="1602652"/>
          </a:xfrm>
          <a:custGeom>
            <a:avLst/>
            <a:gdLst/>
            <a:ahLst/>
            <a:cxnLst/>
            <a:rect r="r" b="b" t="t" l="l"/>
            <a:pathLst>
              <a:path h="1602652" w="1488463">
                <a:moveTo>
                  <a:pt x="0" y="0"/>
                </a:moveTo>
                <a:lnTo>
                  <a:pt x="1488464" y="0"/>
                </a:lnTo>
                <a:lnTo>
                  <a:pt x="1488464" y="1602652"/>
                </a:lnTo>
                <a:lnTo>
                  <a:pt x="0" y="160265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TextBox 29" id="29"/>
          <p:cNvSpPr txBox="true"/>
          <p:nvPr/>
        </p:nvSpPr>
        <p:spPr>
          <a:xfrm rot="0">
            <a:off x="4376203" y="788486"/>
            <a:ext cx="10988433" cy="1431862"/>
          </a:xfrm>
          <a:prstGeom prst="rect">
            <a:avLst/>
          </a:prstGeom>
        </p:spPr>
        <p:txBody>
          <a:bodyPr anchor="t" rtlCol="false" tIns="0" lIns="0" bIns="0" rIns="0">
            <a:spAutoFit/>
          </a:bodyPr>
          <a:lstStyle/>
          <a:p>
            <a:pPr algn="l">
              <a:lnSpc>
                <a:spcPts val="5141"/>
              </a:lnSpc>
            </a:pPr>
            <a:r>
              <a:rPr lang="en-US" sz="5300" b="true">
                <a:solidFill>
                  <a:srgbClr val="000000"/>
                </a:solidFill>
                <a:latin typeface="Montserrat Bold"/>
                <a:ea typeface="Montserrat Bold"/>
                <a:cs typeface="Montserrat Bold"/>
                <a:sym typeface="Montserrat Bold"/>
              </a:rPr>
              <a:t>Cấu trúc của Mạng Quyết định</a:t>
            </a:r>
          </a:p>
          <a:p>
            <a:pPr algn="l">
              <a:lnSpc>
                <a:spcPts val="5820"/>
              </a:lnSpc>
            </a:pPr>
          </a:p>
        </p:txBody>
      </p:sp>
      <p:sp>
        <p:nvSpPr>
          <p:cNvPr name="TextBox 30" id="30"/>
          <p:cNvSpPr txBox="true"/>
          <p:nvPr/>
        </p:nvSpPr>
        <p:spPr>
          <a:xfrm rot="0">
            <a:off x="6398825" y="1623159"/>
            <a:ext cx="5490351" cy="689229"/>
          </a:xfrm>
          <a:prstGeom prst="rect">
            <a:avLst/>
          </a:prstGeom>
        </p:spPr>
        <p:txBody>
          <a:bodyPr anchor="t" rtlCol="false" tIns="0" lIns="0" bIns="0" rIns="0">
            <a:spAutoFit/>
          </a:bodyPr>
          <a:lstStyle/>
          <a:p>
            <a:pPr algn="just">
              <a:lnSpc>
                <a:spcPts val="5867"/>
              </a:lnSpc>
            </a:pPr>
            <a:r>
              <a:rPr lang="en-US" b="true" sz="3599" spc="215">
                <a:solidFill>
                  <a:srgbClr val="000000"/>
                </a:solidFill>
                <a:latin typeface="Montserrat Semi-Bold"/>
                <a:ea typeface="Montserrat Semi-Bold"/>
                <a:cs typeface="Montserrat Semi-Bold"/>
                <a:sym typeface="Montserrat Semi-Bold"/>
              </a:rPr>
              <a:t>Bao gồm</a:t>
            </a:r>
            <a:r>
              <a:rPr lang="en-US" b="true" sz="3599" spc="215">
                <a:solidFill>
                  <a:srgbClr val="000000"/>
                </a:solidFill>
                <a:latin typeface="Montserrat Bold"/>
                <a:ea typeface="Montserrat Bold"/>
                <a:cs typeface="Montserrat Bold"/>
                <a:sym typeface="Montserrat Bold"/>
              </a:rPr>
              <a:t> 3 loại nút</a:t>
            </a:r>
          </a:p>
        </p:txBody>
      </p:sp>
      <p:sp>
        <p:nvSpPr>
          <p:cNvPr name="TextBox 31" id="31"/>
          <p:cNvSpPr txBox="true"/>
          <p:nvPr/>
        </p:nvSpPr>
        <p:spPr>
          <a:xfrm rot="0">
            <a:off x="7156178" y="2804026"/>
            <a:ext cx="3739422" cy="839467"/>
          </a:xfrm>
          <a:prstGeom prst="rect">
            <a:avLst/>
          </a:prstGeom>
        </p:spPr>
        <p:txBody>
          <a:bodyPr anchor="t" rtlCol="false" tIns="0" lIns="0" bIns="0" rIns="0">
            <a:spAutoFit/>
          </a:bodyPr>
          <a:lstStyle/>
          <a:p>
            <a:pPr algn="ctr">
              <a:lnSpc>
                <a:spcPts val="3314"/>
              </a:lnSpc>
            </a:pPr>
            <a:r>
              <a:rPr lang="en-US" sz="2832" b="true">
                <a:solidFill>
                  <a:srgbClr val="000000"/>
                </a:solidFill>
                <a:latin typeface="Montserrat Bold"/>
                <a:ea typeface="Montserrat Bold"/>
                <a:cs typeface="Montserrat Bold"/>
                <a:sym typeface="Montserrat Bold"/>
              </a:rPr>
              <a:t>Nút quyết định</a:t>
            </a:r>
          </a:p>
          <a:p>
            <a:pPr algn="ctr">
              <a:lnSpc>
                <a:spcPts val="3314"/>
              </a:lnSpc>
            </a:pPr>
            <a:r>
              <a:rPr lang="en-US" b="true" sz="2832">
                <a:solidFill>
                  <a:srgbClr val="000000"/>
                </a:solidFill>
                <a:latin typeface="Montserrat Bold"/>
                <a:ea typeface="Montserrat Bold"/>
                <a:cs typeface="Montserrat Bold"/>
                <a:sym typeface="Montserrat Bold"/>
              </a:rPr>
              <a:t>(Action Node)</a:t>
            </a:r>
          </a:p>
        </p:txBody>
      </p:sp>
      <p:sp>
        <p:nvSpPr>
          <p:cNvPr name="TextBox 32" id="32"/>
          <p:cNvSpPr txBox="true"/>
          <p:nvPr/>
        </p:nvSpPr>
        <p:spPr>
          <a:xfrm rot="0">
            <a:off x="13262958" y="2770842"/>
            <a:ext cx="3739422" cy="839467"/>
          </a:xfrm>
          <a:prstGeom prst="rect">
            <a:avLst/>
          </a:prstGeom>
        </p:spPr>
        <p:txBody>
          <a:bodyPr anchor="t" rtlCol="false" tIns="0" lIns="0" bIns="0" rIns="0">
            <a:spAutoFit/>
          </a:bodyPr>
          <a:lstStyle/>
          <a:p>
            <a:pPr algn="ctr">
              <a:lnSpc>
                <a:spcPts val="3314"/>
              </a:lnSpc>
            </a:pPr>
            <a:r>
              <a:rPr lang="en-US" sz="2832" b="true">
                <a:solidFill>
                  <a:srgbClr val="000000"/>
                </a:solidFill>
                <a:latin typeface="Montserrat Bold"/>
                <a:ea typeface="Montserrat Bold"/>
                <a:cs typeface="Montserrat Bold"/>
                <a:sym typeface="Montserrat Bold"/>
              </a:rPr>
              <a:t>Nút tiện ích</a:t>
            </a:r>
          </a:p>
          <a:p>
            <a:pPr algn="ctr">
              <a:lnSpc>
                <a:spcPts val="3314"/>
              </a:lnSpc>
            </a:pPr>
            <a:r>
              <a:rPr lang="en-US" b="true" sz="2832">
                <a:solidFill>
                  <a:srgbClr val="000000"/>
                </a:solidFill>
                <a:latin typeface="Montserrat Bold"/>
                <a:ea typeface="Montserrat Bold"/>
                <a:cs typeface="Montserrat Bold"/>
                <a:sym typeface="Montserrat Bold"/>
              </a:rPr>
              <a:t>(Utility Node)</a:t>
            </a:r>
          </a:p>
        </p:txBody>
      </p:sp>
      <p:sp>
        <p:nvSpPr>
          <p:cNvPr name="TextBox 33" id="33"/>
          <p:cNvSpPr txBox="true"/>
          <p:nvPr/>
        </p:nvSpPr>
        <p:spPr>
          <a:xfrm rot="0">
            <a:off x="6449976" y="3971431"/>
            <a:ext cx="5226749" cy="6044946"/>
          </a:xfrm>
          <a:prstGeom prst="rect">
            <a:avLst/>
          </a:prstGeom>
        </p:spPr>
        <p:txBody>
          <a:bodyPr anchor="t" rtlCol="false" tIns="0" lIns="0" bIns="0" rIns="0">
            <a:spAutoFit/>
          </a:bodyPr>
          <a:lstStyle/>
          <a:p>
            <a:pPr algn="l" marL="561336" indent="-280668" lvl="1">
              <a:lnSpc>
                <a:spcPts val="4133"/>
              </a:lnSpc>
              <a:buFont typeface="Arial"/>
              <a:buChar char="•"/>
            </a:pPr>
            <a:r>
              <a:rPr lang="en-US" b="true" sz="2599" spc="155">
                <a:solidFill>
                  <a:srgbClr val="000000"/>
                </a:solidFill>
                <a:latin typeface="Montserrat Semi-Bold"/>
                <a:ea typeface="Montserrat Semi-Bold"/>
                <a:cs typeface="Montserrat Semi-Bold"/>
                <a:sym typeface="Montserrat Semi-Bold"/>
              </a:rPr>
              <a:t>Đại diện cho các hành động; quyết định mà người ra quyết định có thể chọn.</a:t>
            </a:r>
          </a:p>
          <a:p>
            <a:pPr algn="l" marL="561336" indent="-280668" lvl="1">
              <a:lnSpc>
                <a:spcPts val="4133"/>
              </a:lnSpc>
              <a:buFont typeface="Arial"/>
              <a:buChar char="•"/>
            </a:pPr>
            <a:r>
              <a:rPr lang="en-US" b="true" sz="2599" spc="155">
                <a:solidFill>
                  <a:srgbClr val="000000"/>
                </a:solidFill>
                <a:latin typeface="Montserrat Semi-Bold"/>
                <a:ea typeface="Montserrat Semi-Bold"/>
                <a:cs typeface="Montserrat Semi-Bold"/>
                <a:sym typeface="Montserrat Semi-Bold"/>
              </a:rPr>
              <a:t>Không có CPT.</a:t>
            </a:r>
          </a:p>
          <a:p>
            <a:pPr algn="l" marL="561336" indent="-280668" lvl="1">
              <a:lnSpc>
                <a:spcPts val="4133"/>
              </a:lnSpc>
              <a:buFont typeface="Arial"/>
              <a:buChar char="•"/>
            </a:pPr>
            <a:r>
              <a:rPr lang="en-US" b="true" sz="2599" spc="155">
                <a:solidFill>
                  <a:srgbClr val="000000"/>
                </a:solidFill>
                <a:latin typeface="Montserrat Semi-Bold"/>
                <a:ea typeface="Montserrat Semi-Bold"/>
                <a:cs typeface="Montserrat Semi-Bold"/>
                <a:sym typeface="Montserrat Semi-Bold"/>
              </a:rPr>
              <a:t>Tương ứng: 1 biến quyết định.</a:t>
            </a:r>
          </a:p>
          <a:p>
            <a:pPr algn="l" marL="561336" indent="-280668" lvl="1">
              <a:lnSpc>
                <a:spcPts val="4133"/>
              </a:lnSpc>
              <a:buFont typeface="Arial"/>
              <a:buChar char="•"/>
            </a:pPr>
            <a:r>
              <a:rPr lang="en-US" b="true" sz="2599" spc="155">
                <a:solidFill>
                  <a:srgbClr val="000000"/>
                </a:solidFill>
                <a:latin typeface="Montserrat Semi-Bold"/>
                <a:ea typeface="Montserrat Semi-Bold"/>
                <a:cs typeface="Montserrat Semi-Bold"/>
                <a:sym typeface="Montserrat Semi-Bold"/>
              </a:rPr>
              <a:t>Biểu diễn: Hình vuông.</a:t>
            </a:r>
          </a:p>
          <a:p>
            <a:pPr algn="l" marL="561336" indent="-280668" lvl="1">
              <a:lnSpc>
                <a:spcPts val="4133"/>
              </a:lnSpc>
              <a:buFont typeface="Arial"/>
              <a:buChar char="•"/>
            </a:pPr>
            <a:r>
              <a:rPr lang="en-US" b="true" sz="2599" spc="155">
                <a:solidFill>
                  <a:srgbClr val="000000"/>
                </a:solidFill>
                <a:latin typeface="Montserrat Semi-Bold"/>
                <a:ea typeface="Montserrat Semi-Bold"/>
                <a:cs typeface="Montserrat Semi-Bold"/>
                <a:sym typeface="Montserrat Semi-Bold"/>
              </a:rPr>
              <a:t>Không liên quan đến xác suất, vì hành động được người dùng chọn</a:t>
            </a:r>
          </a:p>
          <a:p>
            <a:pPr algn="l">
              <a:lnSpc>
                <a:spcPts val="2160"/>
              </a:lnSpc>
            </a:pPr>
          </a:p>
        </p:txBody>
      </p:sp>
      <p:sp>
        <p:nvSpPr>
          <p:cNvPr name="TextBox 34" id="34"/>
          <p:cNvSpPr txBox="true"/>
          <p:nvPr/>
        </p:nvSpPr>
        <p:spPr>
          <a:xfrm rot="0">
            <a:off x="12281585" y="3969886"/>
            <a:ext cx="5637314" cy="5809362"/>
          </a:xfrm>
          <a:prstGeom prst="rect">
            <a:avLst/>
          </a:prstGeom>
        </p:spPr>
        <p:txBody>
          <a:bodyPr anchor="t" rtlCol="false" tIns="0" lIns="0" bIns="0" rIns="0">
            <a:spAutoFit/>
          </a:bodyPr>
          <a:lstStyle/>
          <a:p>
            <a:pPr algn="l" marL="561336" indent="-280668" lvl="1">
              <a:lnSpc>
                <a:spcPts val="4393"/>
              </a:lnSpc>
              <a:buFont typeface="Arial"/>
              <a:buChar char="•"/>
            </a:pPr>
            <a:r>
              <a:rPr lang="en-US" b="true" sz="2599" spc="155">
                <a:solidFill>
                  <a:srgbClr val="000000"/>
                </a:solidFill>
                <a:latin typeface="Montserrat Semi-Bold"/>
                <a:ea typeface="Montserrat Semi-Bold"/>
                <a:cs typeface="Montserrat Semi-Bold"/>
                <a:sym typeface="Montserrat Semi-Bold"/>
              </a:rPr>
              <a:t>Biểu thị tiện ích, giá trị của kết quả, giúp đánh giá, so sánh các đường dẫn quyết định khác nhau.</a:t>
            </a:r>
          </a:p>
          <a:p>
            <a:pPr algn="l" marL="561336" indent="-280668" lvl="1">
              <a:lnSpc>
                <a:spcPts val="4393"/>
              </a:lnSpc>
              <a:buFont typeface="Arial"/>
              <a:buChar char="•"/>
            </a:pPr>
            <a:r>
              <a:rPr lang="en-US" b="true" sz="2599" spc="155">
                <a:solidFill>
                  <a:srgbClr val="000000"/>
                </a:solidFill>
                <a:latin typeface="Montserrat Semi-Bold"/>
                <a:ea typeface="Montserrat Semi-Bold"/>
                <a:cs typeface="Montserrat Semi-Bold"/>
                <a:sym typeface="Montserrat Semi-Bold"/>
              </a:rPr>
              <a:t>Tương ứng: 1 biến tiện ích.</a:t>
            </a:r>
          </a:p>
          <a:p>
            <a:pPr algn="l" marL="561336" indent="-280668" lvl="1">
              <a:lnSpc>
                <a:spcPts val="4393"/>
              </a:lnSpc>
              <a:buFont typeface="Arial"/>
              <a:buChar char="•"/>
            </a:pPr>
            <a:r>
              <a:rPr lang="en-US" b="true" sz="2599" spc="155">
                <a:solidFill>
                  <a:srgbClr val="000000"/>
                </a:solidFill>
                <a:latin typeface="Montserrat Semi-Bold"/>
                <a:ea typeface="Montserrat Semi-Bold"/>
                <a:cs typeface="Montserrat Semi-Bold"/>
                <a:sym typeface="Montserrat Semi-Bold"/>
              </a:rPr>
              <a:t>Biểu diễn: Hình thoi.</a:t>
            </a:r>
          </a:p>
          <a:p>
            <a:pPr algn="l" marL="561336" indent="-280668" lvl="1">
              <a:lnSpc>
                <a:spcPts val="4393"/>
              </a:lnSpc>
              <a:buFont typeface="Arial"/>
              <a:buChar char="•"/>
            </a:pPr>
            <a:r>
              <a:rPr lang="en-US" b="true" sz="2599" spc="155">
                <a:solidFill>
                  <a:srgbClr val="000000"/>
                </a:solidFill>
                <a:latin typeface="Montserrat Semi-Bold"/>
                <a:ea typeface="Montserrat Semi-Bold"/>
                <a:cs typeface="Montserrat Semi-Bold"/>
                <a:sym typeface="Montserrat Semi-Bold"/>
              </a:rPr>
              <a:t>Không có các nút con vì tiện ích không phụ thuộc trực tiếp vào các nút khác ngoài các biến cha của nó.</a:t>
            </a:r>
          </a:p>
          <a:p>
            <a:pPr algn="l">
              <a:lnSpc>
                <a:spcPts val="2160"/>
              </a:lnSpc>
            </a:pPr>
          </a:p>
        </p:txBody>
      </p:sp>
      <p:sp>
        <p:nvSpPr>
          <p:cNvPr name="TextBox 35" id="35"/>
          <p:cNvSpPr txBox="true"/>
          <p:nvPr/>
        </p:nvSpPr>
        <p:spPr>
          <a:xfrm rot="0">
            <a:off x="17007678" y="9387770"/>
            <a:ext cx="775097"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47</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grpSp>
        <p:nvGrpSpPr>
          <p:cNvPr name="Group 3" id="3"/>
          <p:cNvGrpSpPr/>
          <p:nvPr/>
        </p:nvGrpSpPr>
        <p:grpSpPr>
          <a:xfrm rot="0">
            <a:off x="629417" y="3464913"/>
            <a:ext cx="5038071" cy="6480417"/>
            <a:chOff x="0" y="0"/>
            <a:chExt cx="1048738" cy="1348980"/>
          </a:xfrm>
        </p:grpSpPr>
        <p:sp>
          <p:nvSpPr>
            <p:cNvPr name="Freeform 4" id="4"/>
            <p:cNvSpPr/>
            <p:nvPr/>
          </p:nvSpPr>
          <p:spPr>
            <a:xfrm flipH="false" flipV="false" rot="0">
              <a:off x="0" y="0"/>
              <a:ext cx="1048738" cy="1348980"/>
            </a:xfrm>
            <a:custGeom>
              <a:avLst/>
              <a:gdLst/>
              <a:ahLst/>
              <a:cxnLst/>
              <a:rect r="r" b="b" t="t" l="l"/>
              <a:pathLst>
                <a:path h="1348980" w="1048738">
                  <a:moveTo>
                    <a:pt x="52247" y="0"/>
                  </a:moveTo>
                  <a:lnTo>
                    <a:pt x="996490" y="0"/>
                  </a:lnTo>
                  <a:cubicBezTo>
                    <a:pt x="1010347" y="0"/>
                    <a:pt x="1023636" y="5505"/>
                    <a:pt x="1033435" y="15303"/>
                  </a:cubicBezTo>
                  <a:cubicBezTo>
                    <a:pt x="1043233" y="25101"/>
                    <a:pt x="1048738" y="38390"/>
                    <a:pt x="1048738" y="52247"/>
                  </a:cubicBezTo>
                  <a:lnTo>
                    <a:pt x="1048738" y="1296733"/>
                  </a:lnTo>
                  <a:cubicBezTo>
                    <a:pt x="1048738" y="1325588"/>
                    <a:pt x="1025346" y="1348980"/>
                    <a:pt x="996490" y="1348980"/>
                  </a:cubicBezTo>
                  <a:lnTo>
                    <a:pt x="52247" y="1348980"/>
                  </a:lnTo>
                  <a:cubicBezTo>
                    <a:pt x="23392" y="1348980"/>
                    <a:pt x="0" y="1325588"/>
                    <a:pt x="0" y="1296733"/>
                  </a:cubicBezTo>
                  <a:lnTo>
                    <a:pt x="0" y="52247"/>
                  </a:lnTo>
                  <a:cubicBezTo>
                    <a:pt x="0" y="23392"/>
                    <a:pt x="23392" y="0"/>
                    <a:pt x="52247" y="0"/>
                  </a:cubicBezTo>
                  <a:close/>
                </a:path>
              </a:pathLst>
            </a:custGeom>
            <a:solidFill>
              <a:srgbClr val="E9F4FF"/>
            </a:solidFill>
            <a:ln w="19050" cap="rnd">
              <a:solidFill>
                <a:srgbClr val="000000"/>
              </a:solidFill>
              <a:prstDash val="solid"/>
              <a:round/>
            </a:ln>
          </p:spPr>
        </p:sp>
        <p:sp>
          <p:nvSpPr>
            <p:cNvPr name="TextBox 5" id="5"/>
            <p:cNvSpPr txBox="true"/>
            <p:nvPr/>
          </p:nvSpPr>
          <p:spPr>
            <a:xfrm>
              <a:off x="0" y="-38100"/>
              <a:ext cx="1048738" cy="138708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2174625" y="3464913"/>
            <a:ext cx="5637314" cy="6568969"/>
            <a:chOff x="0" y="0"/>
            <a:chExt cx="1173477" cy="1367413"/>
          </a:xfrm>
        </p:grpSpPr>
        <p:sp>
          <p:nvSpPr>
            <p:cNvPr name="Freeform 7" id="7"/>
            <p:cNvSpPr/>
            <p:nvPr/>
          </p:nvSpPr>
          <p:spPr>
            <a:xfrm flipH="false" flipV="false" rot="0">
              <a:off x="0" y="0"/>
              <a:ext cx="1173477" cy="1367413"/>
            </a:xfrm>
            <a:custGeom>
              <a:avLst/>
              <a:gdLst/>
              <a:ahLst/>
              <a:cxnLst/>
              <a:rect r="r" b="b" t="t" l="l"/>
              <a:pathLst>
                <a:path h="1367413" w="1173477">
                  <a:moveTo>
                    <a:pt x="46693" y="0"/>
                  </a:moveTo>
                  <a:lnTo>
                    <a:pt x="1126784" y="0"/>
                  </a:lnTo>
                  <a:cubicBezTo>
                    <a:pt x="1152572" y="0"/>
                    <a:pt x="1173477" y="20905"/>
                    <a:pt x="1173477" y="46693"/>
                  </a:cubicBezTo>
                  <a:lnTo>
                    <a:pt x="1173477" y="1320720"/>
                  </a:lnTo>
                  <a:cubicBezTo>
                    <a:pt x="1173477" y="1346508"/>
                    <a:pt x="1152572" y="1367413"/>
                    <a:pt x="1126784" y="1367413"/>
                  </a:cubicBezTo>
                  <a:lnTo>
                    <a:pt x="46693" y="1367413"/>
                  </a:lnTo>
                  <a:cubicBezTo>
                    <a:pt x="34310" y="1367413"/>
                    <a:pt x="22433" y="1362494"/>
                    <a:pt x="13676" y="1353737"/>
                  </a:cubicBezTo>
                  <a:cubicBezTo>
                    <a:pt x="4919" y="1344980"/>
                    <a:pt x="0" y="1333104"/>
                    <a:pt x="0" y="1320720"/>
                  </a:cubicBezTo>
                  <a:lnTo>
                    <a:pt x="0" y="46693"/>
                  </a:lnTo>
                  <a:cubicBezTo>
                    <a:pt x="0" y="20905"/>
                    <a:pt x="20905" y="0"/>
                    <a:pt x="46693" y="0"/>
                  </a:cubicBezTo>
                  <a:close/>
                </a:path>
              </a:pathLst>
            </a:custGeom>
            <a:solidFill>
              <a:srgbClr val="E9F4FF"/>
            </a:solidFill>
            <a:ln w="19050" cap="rnd">
              <a:solidFill>
                <a:srgbClr val="000000"/>
              </a:solidFill>
              <a:prstDash val="solid"/>
              <a:round/>
            </a:ln>
          </p:spPr>
        </p:sp>
        <p:sp>
          <p:nvSpPr>
            <p:cNvPr name="TextBox 8" id="8"/>
            <p:cNvSpPr txBox="true"/>
            <p:nvPr/>
          </p:nvSpPr>
          <p:spPr>
            <a:xfrm>
              <a:off x="0" y="-38100"/>
              <a:ext cx="1173477" cy="140551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5986521" y="3464913"/>
            <a:ext cx="5776494" cy="6480417"/>
            <a:chOff x="0" y="0"/>
            <a:chExt cx="1202450" cy="1348980"/>
          </a:xfrm>
        </p:grpSpPr>
        <p:sp>
          <p:nvSpPr>
            <p:cNvPr name="Freeform 10" id="10"/>
            <p:cNvSpPr/>
            <p:nvPr/>
          </p:nvSpPr>
          <p:spPr>
            <a:xfrm flipH="false" flipV="false" rot="0">
              <a:off x="0" y="0"/>
              <a:ext cx="1202450" cy="1348980"/>
            </a:xfrm>
            <a:custGeom>
              <a:avLst/>
              <a:gdLst/>
              <a:ahLst/>
              <a:cxnLst/>
              <a:rect r="r" b="b" t="t" l="l"/>
              <a:pathLst>
                <a:path h="1348980" w="1202450">
                  <a:moveTo>
                    <a:pt x="45568" y="0"/>
                  </a:moveTo>
                  <a:lnTo>
                    <a:pt x="1156881" y="0"/>
                  </a:lnTo>
                  <a:cubicBezTo>
                    <a:pt x="1182048" y="0"/>
                    <a:pt x="1202450" y="20402"/>
                    <a:pt x="1202450" y="45568"/>
                  </a:cubicBezTo>
                  <a:lnTo>
                    <a:pt x="1202450" y="1303412"/>
                  </a:lnTo>
                  <a:cubicBezTo>
                    <a:pt x="1202450" y="1328578"/>
                    <a:pt x="1182048" y="1348980"/>
                    <a:pt x="1156881" y="1348980"/>
                  </a:cubicBezTo>
                  <a:lnTo>
                    <a:pt x="45568" y="1348980"/>
                  </a:lnTo>
                  <a:cubicBezTo>
                    <a:pt x="20402" y="1348980"/>
                    <a:pt x="0" y="1328578"/>
                    <a:pt x="0" y="1303412"/>
                  </a:cubicBezTo>
                  <a:lnTo>
                    <a:pt x="0" y="45568"/>
                  </a:lnTo>
                  <a:cubicBezTo>
                    <a:pt x="0" y="20402"/>
                    <a:pt x="20402" y="0"/>
                    <a:pt x="45568" y="0"/>
                  </a:cubicBezTo>
                  <a:close/>
                </a:path>
              </a:pathLst>
            </a:custGeom>
            <a:solidFill>
              <a:srgbClr val="E9F4FF"/>
            </a:solidFill>
            <a:ln w="19050" cap="rnd">
              <a:solidFill>
                <a:srgbClr val="000000"/>
              </a:solidFill>
              <a:prstDash val="solid"/>
              <a:round/>
            </a:ln>
          </p:spPr>
        </p:sp>
        <p:sp>
          <p:nvSpPr>
            <p:cNvPr name="TextBox 11" id="11"/>
            <p:cNvSpPr txBox="true"/>
            <p:nvPr/>
          </p:nvSpPr>
          <p:spPr>
            <a:xfrm>
              <a:off x="0" y="-38100"/>
              <a:ext cx="1202450" cy="138708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629417" y="3464913"/>
            <a:ext cx="5038071" cy="1144986"/>
            <a:chOff x="0" y="0"/>
            <a:chExt cx="1048738" cy="238343"/>
          </a:xfrm>
        </p:grpSpPr>
        <p:sp>
          <p:nvSpPr>
            <p:cNvPr name="Freeform 13" id="13"/>
            <p:cNvSpPr/>
            <p:nvPr/>
          </p:nvSpPr>
          <p:spPr>
            <a:xfrm flipH="false" flipV="false" rot="0">
              <a:off x="0" y="0"/>
              <a:ext cx="1048738" cy="238343"/>
            </a:xfrm>
            <a:custGeom>
              <a:avLst/>
              <a:gdLst/>
              <a:ahLst/>
              <a:cxnLst/>
              <a:rect r="r" b="b" t="t" l="l"/>
              <a:pathLst>
                <a:path h="238343" w="1048738">
                  <a:moveTo>
                    <a:pt x="26124" y="0"/>
                  </a:moveTo>
                  <a:lnTo>
                    <a:pt x="1022614" y="0"/>
                  </a:lnTo>
                  <a:cubicBezTo>
                    <a:pt x="1029542" y="0"/>
                    <a:pt x="1036187" y="2752"/>
                    <a:pt x="1041086" y="7651"/>
                  </a:cubicBezTo>
                  <a:cubicBezTo>
                    <a:pt x="1045985" y="12551"/>
                    <a:pt x="1048738" y="19195"/>
                    <a:pt x="1048738" y="26124"/>
                  </a:cubicBezTo>
                  <a:lnTo>
                    <a:pt x="1048738" y="212220"/>
                  </a:lnTo>
                  <a:cubicBezTo>
                    <a:pt x="1048738" y="226647"/>
                    <a:pt x="1037042" y="238343"/>
                    <a:pt x="1022614" y="238343"/>
                  </a:cubicBezTo>
                  <a:lnTo>
                    <a:pt x="26124" y="238343"/>
                  </a:lnTo>
                  <a:cubicBezTo>
                    <a:pt x="19195" y="238343"/>
                    <a:pt x="12551" y="235591"/>
                    <a:pt x="7651" y="230692"/>
                  </a:cubicBezTo>
                  <a:cubicBezTo>
                    <a:pt x="2752" y="225793"/>
                    <a:pt x="0" y="219148"/>
                    <a:pt x="0" y="212220"/>
                  </a:cubicBezTo>
                  <a:lnTo>
                    <a:pt x="0" y="26124"/>
                  </a:lnTo>
                  <a:cubicBezTo>
                    <a:pt x="0" y="11696"/>
                    <a:pt x="11696" y="0"/>
                    <a:pt x="26124" y="0"/>
                  </a:cubicBezTo>
                  <a:close/>
                </a:path>
              </a:pathLst>
            </a:custGeom>
            <a:solidFill>
              <a:srgbClr val="FFFFFF"/>
            </a:solidFill>
            <a:ln w="19050" cap="sq">
              <a:solidFill>
                <a:srgbClr val="000000"/>
              </a:solidFill>
              <a:prstDash val="solid"/>
              <a:miter/>
            </a:ln>
          </p:spPr>
        </p:sp>
        <p:sp>
          <p:nvSpPr>
            <p:cNvPr name="TextBox 14" id="14"/>
            <p:cNvSpPr txBox="true"/>
            <p:nvPr/>
          </p:nvSpPr>
          <p:spPr>
            <a:xfrm>
              <a:off x="0" y="-38100"/>
              <a:ext cx="1048738" cy="276443"/>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2174625" y="3464913"/>
            <a:ext cx="5637314" cy="1144986"/>
            <a:chOff x="0" y="0"/>
            <a:chExt cx="1173477" cy="238343"/>
          </a:xfrm>
        </p:grpSpPr>
        <p:sp>
          <p:nvSpPr>
            <p:cNvPr name="Freeform 16" id="16"/>
            <p:cNvSpPr/>
            <p:nvPr/>
          </p:nvSpPr>
          <p:spPr>
            <a:xfrm flipH="false" flipV="false" rot="0">
              <a:off x="0" y="0"/>
              <a:ext cx="1173477" cy="238343"/>
            </a:xfrm>
            <a:custGeom>
              <a:avLst/>
              <a:gdLst/>
              <a:ahLst/>
              <a:cxnLst/>
              <a:rect r="r" b="b" t="t" l="l"/>
              <a:pathLst>
                <a:path h="238343" w="1173477">
                  <a:moveTo>
                    <a:pt x="23347" y="0"/>
                  </a:moveTo>
                  <a:lnTo>
                    <a:pt x="1150131" y="0"/>
                  </a:lnTo>
                  <a:cubicBezTo>
                    <a:pt x="1163025" y="0"/>
                    <a:pt x="1173477" y="10453"/>
                    <a:pt x="1173477" y="23347"/>
                  </a:cubicBezTo>
                  <a:lnTo>
                    <a:pt x="1173477" y="214997"/>
                  </a:lnTo>
                  <a:cubicBezTo>
                    <a:pt x="1173477" y="227891"/>
                    <a:pt x="1163025" y="238343"/>
                    <a:pt x="1150131" y="238343"/>
                  </a:cubicBezTo>
                  <a:lnTo>
                    <a:pt x="23347" y="238343"/>
                  </a:lnTo>
                  <a:cubicBezTo>
                    <a:pt x="17155" y="238343"/>
                    <a:pt x="11216" y="235883"/>
                    <a:pt x="6838" y="231505"/>
                  </a:cubicBezTo>
                  <a:cubicBezTo>
                    <a:pt x="2460" y="227127"/>
                    <a:pt x="0" y="221188"/>
                    <a:pt x="0" y="214997"/>
                  </a:cubicBezTo>
                  <a:lnTo>
                    <a:pt x="0" y="23347"/>
                  </a:lnTo>
                  <a:cubicBezTo>
                    <a:pt x="0" y="10453"/>
                    <a:pt x="10453" y="0"/>
                    <a:pt x="23347" y="0"/>
                  </a:cubicBezTo>
                  <a:close/>
                </a:path>
              </a:pathLst>
            </a:custGeom>
            <a:solidFill>
              <a:srgbClr val="FFFFFF"/>
            </a:solidFill>
            <a:ln w="19050" cap="sq">
              <a:solidFill>
                <a:srgbClr val="000000"/>
              </a:solidFill>
              <a:prstDash val="solid"/>
              <a:miter/>
            </a:ln>
          </p:spPr>
        </p:sp>
        <p:sp>
          <p:nvSpPr>
            <p:cNvPr name="TextBox 17" id="17"/>
            <p:cNvSpPr txBox="true"/>
            <p:nvPr/>
          </p:nvSpPr>
          <p:spPr>
            <a:xfrm>
              <a:off x="0" y="-38100"/>
              <a:ext cx="1173477" cy="276443"/>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5978399" y="3468931"/>
            <a:ext cx="5784617" cy="1148560"/>
            <a:chOff x="0" y="0"/>
            <a:chExt cx="1204140" cy="239087"/>
          </a:xfrm>
        </p:grpSpPr>
        <p:sp>
          <p:nvSpPr>
            <p:cNvPr name="Freeform 19" id="19"/>
            <p:cNvSpPr/>
            <p:nvPr/>
          </p:nvSpPr>
          <p:spPr>
            <a:xfrm flipH="false" flipV="false" rot="0">
              <a:off x="0" y="0"/>
              <a:ext cx="1204140" cy="239087"/>
            </a:xfrm>
            <a:custGeom>
              <a:avLst/>
              <a:gdLst/>
              <a:ahLst/>
              <a:cxnLst/>
              <a:rect r="r" b="b" t="t" l="l"/>
              <a:pathLst>
                <a:path h="239087" w="1204140">
                  <a:moveTo>
                    <a:pt x="22752" y="0"/>
                  </a:moveTo>
                  <a:lnTo>
                    <a:pt x="1181388" y="0"/>
                  </a:lnTo>
                  <a:cubicBezTo>
                    <a:pt x="1193954" y="0"/>
                    <a:pt x="1204140" y="10186"/>
                    <a:pt x="1204140" y="22752"/>
                  </a:cubicBezTo>
                  <a:lnTo>
                    <a:pt x="1204140" y="216335"/>
                  </a:lnTo>
                  <a:cubicBezTo>
                    <a:pt x="1204140" y="228901"/>
                    <a:pt x="1193954" y="239087"/>
                    <a:pt x="1181388" y="239087"/>
                  </a:cubicBezTo>
                  <a:lnTo>
                    <a:pt x="22752" y="239087"/>
                  </a:lnTo>
                  <a:cubicBezTo>
                    <a:pt x="10186" y="239087"/>
                    <a:pt x="0" y="228901"/>
                    <a:pt x="0" y="216335"/>
                  </a:cubicBezTo>
                  <a:lnTo>
                    <a:pt x="0" y="22752"/>
                  </a:lnTo>
                  <a:cubicBezTo>
                    <a:pt x="0" y="10186"/>
                    <a:pt x="10186" y="0"/>
                    <a:pt x="22752" y="0"/>
                  </a:cubicBezTo>
                  <a:close/>
                </a:path>
              </a:pathLst>
            </a:custGeom>
            <a:solidFill>
              <a:srgbClr val="FFFFFF"/>
            </a:solidFill>
            <a:ln w="19050" cap="sq">
              <a:solidFill>
                <a:srgbClr val="000000"/>
              </a:solidFill>
              <a:prstDash val="solid"/>
              <a:miter/>
            </a:ln>
          </p:spPr>
        </p:sp>
        <p:sp>
          <p:nvSpPr>
            <p:cNvPr name="TextBox 20" id="20"/>
            <p:cNvSpPr txBox="true"/>
            <p:nvPr/>
          </p:nvSpPr>
          <p:spPr>
            <a:xfrm>
              <a:off x="0" y="-38100"/>
              <a:ext cx="1204140" cy="277187"/>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278741" y="3622435"/>
            <a:ext cx="3739422" cy="839467"/>
          </a:xfrm>
          <a:prstGeom prst="rect">
            <a:avLst/>
          </a:prstGeom>
        </p:spPr>
        <p:txBody>
          <a:bodyPr anchor="t" rtlCol="false" tIns="0" lIns="0" bIns="0" rIns="0">
            <a:spAutoFit/>
          </a:bodyPr>
          <a:lstStyle/>
          <a:p>
            <a:pPr algn="ctr">
              <a:lnSpc>
                <a:spcPts val="3314"/>
              </a:lnSpc>
            </a:pPr>
            <a:r>
              <a:rPr lang="en-US" b="true" sz="2832">
                <a:solidFill>
                  <a:srgbClr val="000000"/>
                </a:solidFill>
                <a:latin typeface="Montserrat Bold"/>
                <a:ea typeface="Montserrat Bold"/>
                <a:cs typeface="Montserrat Bold"/>
                <a:sym typeface="Montserrat Bold"/>
              </a:rPr>
              <a:t>Cạnh điều kiện (Conditional Edge)</a:t>
            </a:r>
          </a:p>
        </p:txBody>
      </p:sp>
      <p:sp>
        <p:nvSpPr>
          <p:cNvPr name="Freeform 22" id="22"/>
          <p:cNvSpPr/>
          <p:nvPr/>
        </p:nvSpPr>
        <p:spPr>
          <a:xfrm flipH="false" flipV="false" rot="-10800000">
            <a:off x="14827993" y="-1392447"/>
            <a:ext cx="4017146" cy="3158481"/>
          </a:xfrm>
          <a:custGeom>
            <a:avLst/>
            <a:gdLst/>
            <a:ahLst/>
            <a:cxnLst/>
            <a:rect r="r" b="b" t="t" l="l"/>
            <a:pathLst>
              <a:path h="3158481" w="4017146">
                <a:moveTo>
                  <a:pt x="0" y="0"/>
                </a:moveTo>
                <a:lnTo>
                  <a:pt x="4017147" y="0"/>
                </a:lnTo>
                <a:lnTo>
                  <a:pt x="4017147" y="3158481"/>
                </a:lnTo>
                <a:lnTo>
                  <a:pt x="0" y="31584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23" id="23"/>
          <p:cNvSpPr/>
          <p:nvPr/>
        </p:nvSpPr>
        <p:spPr>
          <a:xfrm flipH="false" flipV="false" rot="0">
            <a:off x="4663353" y="-2031446"/>
            <a:ext cx="4224468" cy="2645573"/>
          </a:xfrm>
          <a:custGeom>
            <a:avLst/>
            <a:gdLst/>
            <a:ahLst/>
            <a:cxnLst/>
            <a:rect r="r" b="b" t="t" l="l"/>
            <a:pathLst>
              <a:path h="2645573" w="4224468">
                <a:moveTo>
                  <a:pt x="0" y="0"/>
                </a:moveTo>
                <a:lnTo>
                  <a:pt x="4224468" y="0"/>
                </a:lnTo>
                <a:lnTo>
                  <a:pt x="4224468" y="2645573"/>
                </a:lnTo>
                <a:lnTo>
                  <a:pt x="0" y="26455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4" id="24"/>
          <p:cNvSpPr/>
          <p:nvPr/>
        </p:nvSpPr>
        <p:spPr>
          <a:xfrm flipH="false" flipV="false" rot="0">
            <a:off x="8073330"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25" id="25"/>
          <p:cNvSpPr/>
          <p:nvPr/>
        </p:nvSpPr>
        <p:spPr>
          <a:xfrm flipH="false" flipV="false" rot="-5400000">
            <a:off x="11689995" y="10020612"/>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26" id="26"/>
          <p:cNvSpPr/>
          <p:nvPr/>
        </p:nvSpPr>
        <p:spPr>
          <a:xfrm flipH="false" flipV="false" rot="0">
            <a:off x="-1665279" y="9945330"/>
            <a:ext cx="2587020" cy="2386526"/>
          </a:xfrm>
          <a:custGeom>
            <a:avLst/>
            <a:gdLst/>
            <a:ahLst/>
            <a:cxnLst/>
            <a:rect r="r" b="b" t="t" l="l"/>
            <a:pathLst>
              <a:path h="2386526" w="2587020">
                <a:moveTo>
                  <a:pt x="0" y="0"/>
                </a:moveTo>
                <a:lnTo>
                  <a:pt x="2587019" y="0"/>
                </a:lnTo>
                <a:lnTo>
                  <a:pt x="2587019" y="2386526"/>
                </a:lnTo>
                <a:lnTo>
                  <a:pt x="0" y="238652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27" id="27"/>
          <p:cNvSpPr/>
          <p:nvPr/>
        </p:nvSpPr>
        <p:spPr>
          <a:xfrm flipH="false" flipV="false" rot="0">
            <a:off x="-744232" y="460501"/>
            <a:ext cx="1488463" cy="1602652"/>
          </a:xfrm>
          <a:custGeom>
            <a:avLst/>
            <a:gdLst/>
            <a:ahLst/>
            <a:cxnLst/>
            <a:rect r="r" b="b" t="t" l="l"/>
            <a:pathLst>
              <a:path h="1602652" w="1488463">
                <a:moveTo>
                  <a:pt x="0" y="0"/>
                </a:moveTo>
                <a:lnTo>
                  <a:pt x="1488464" y="0"/>
                </a:lnTo>
                <a:lnTo>
                  <a:pt x="1488464" y="1602652"/>
                </a:lnTo>
                <a:lnTo>
                  <a:pt x="0" y="160265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TextBox 28" id="28"/>
          <p:cNvSpPr txBox="true"/>
          <p:nvPr/>
        </p:nvSpPr>
        <p:spPr>
          <a:xfrm rot="0">
            <a:off x="4376203" y="788486"/>
            <a:ext cx="10988433" cy="1431862"/>
          </a:xfrm>
          <a:prstGeom prst="rect">
            <a:avLst/>
          </a:prstGeom>
        </p:spPr>
        <p:txBody>
          <a:bodyPr anchor="t" rtlCol="false" tIns="0" lIns="0" bIns="0" rIns="0">
            <a:spAutoFit/>
          </a:bodyPr>
          <a:lstStyle/>
          <a:p>
            <a:pPr algn="l">
              <a:lnSpc>
                <a:spcPts val="5141"/>
              </a:lnSpc>
            </a:pPr>
            <a:r>
              <a:rPr lang="en-US" sz="5300" b="true">
                <a:solidFill>
                  <a:srgbClr val="000000"/>
                </a:solidFill>
                <a:latin typeface="Montserrat Bold"/>
                <a:ea typeface="Montserrat Bold"/>
                <a:cs typeface="Montserrat Bold"/>
                <a:sym typeface="Montserrat Bold"/>
              </a:rPr>
              <a:t>Cấu trúc của Mạng Quyết định</a:t>
            </a:r>
          </a:p>
          <a:p>
            <a:pPr algn="l">
              <a:lnSpc>
                <a:spcPts val="5820"/>
              </a:lnSpc>
            </a:pPr>
          </a:p>
        </p:txBody>
      </p:sp>
      <p:sp>
        <p:nvSpPr>
          <p:cNvPr name="TextBox 29" id="29"/>
          <p:cNvSpPr txBox="true"/>
          <p:nvPr/>
        </p:nvSpPr>
        <p:spPr>
          <a:xfrm rot="0">
            <a:off x="744232" y="2444930"/>
            <a:ext cx="6927636" cy="652526"/>
          </a:xfrm>
          <a:prstGeom prst="rect">
            <a:avLst/>
          </a:prstGeom>
        </p:spPr>
        <p:txBody>
          <a:bodyPr anchor="t" rtlCol="false" tIns="0" lIns="0" bIns="0" rIns="0">
            <a:spAutoFit/>
          </a:bodyPr>
          <a:lstStyle/>
          <a:p>
            <a:pPr algn="just">
              <a:lnSpc>
                <a:spcPts val="5541"/>
              </a:lnSpc>
            </a:pPr>
            <a:r>
              <a:rPr lang="en-US" b="true" sz="3399" spc="203">
                <a:solidFill>
                  <a:srgbClr val="000000"/>
                </a:solidFill>
                <a:latin typeface="Montserrat Semi-Bold"/>
                <a:ea typeface="Montserrat Semi-Bold"/>
                <a:cs typeface="Montserrat Semi-Bold"/>
                <a:sym typeface="Montserrat Semi-Bold"/>
              </a:rPr>
              <a:t>Có</a:t>
            </a:r>
            <a:r>
              <a:rPr lang="en-US" b="true" sz="3399" spc="203">
                <a:solidFill>
                  <a:srgbClr val="000000"/>
                </a:solidFill>
                <a:latin typeface="Montserrat Bold"/>
                <a:ea typeface="Montserrat Bold"/>
                <a:cs typeface="Montserrat Bold"/>
                <a:sym typeface="Montserrat Bold"/>
              </a:rPr>
              <a:t> 3 loại cạnh có hướng:</a:t>
            </a:r>
          </a:p>
        </p:txBody>
      </p:sp>
      <p:sp>
        <p:nvSpPr>
          <p:cNvPr name="TextBox 30" id="30"/>
          <p:cNvSpPr txBox="true"/>
          <p:nvPr/>
        </p:nvSpPr>
        <p:spPr>
          <a:xfrm rot="0">
            <a:off x="6840965" y="3622435"/>
            <a:ext cx="4193391" cy="839467"/>
          </a:xfrm>
          <a:prstGeom prst="rect">
            <a:avLst/>
          </a:prstGeom>
        </p:spPr>
        <p:txBody>
          <a:bodyPr anchor="t" rtlCol="false" tIns="0" lIns="0" bIns="0" rIns="0">
            <a:spAutoFit/>
          </a:bodyPr>
          <a:lstStyle/>
          <a:p>
            <a:pPr algn="ctr">
              <a:lnSpc>
                <a:spcPts val="3314"/>
              </a:lnSpc>
            </a:pPr>
            <a:r>
              <a:rPr lang="en-US" b="true" sz="2832">
                <a:solidFill>
                  <a:srgbClr val="000000"/>
                </a:solidFill>
                <a:latin typeface="Montserrat Bold"/>
                <a:ea typeface="Montserrat Bold"/>
                <a:cs typeface="Montserrat Bold"/>
                <a:sym typeface="Montserrat Bold"/>
              </a:rPr>
              <a:t>Cạnh thông tin (Informational Edge)</a:t>
            </a:r>
          </a:p>
        </p:txBody>
      </p:sp>
      <p:sp>
        <p:nvSpPr>
          <p:cNvPr name="TextBox 31" id="31"/>
          <p:cNvSpPr txBox="true"/>
          <p:nvPr/>
        </p:nvSpPr>
        <p:spPr>
          <a:xfrm rot="0">
            <a:off x="13155998" y="3622435"/>
            <a:ext cx="3739422" cy="839467"/>
          </a:xfrm>
          <a:prstGeom prst="rect">
            <a:avLst/>
          </a:prstGeom>
        </p:spPr>
        <p:txBody>
          <a:bodyPr anchor="t" rtlCol="false" tIns="0" lIns="0" bIns="0" rIns="0">
            <a:spAutoFit/>
          </a:bodyPr>
          <a:lstStyle/>
          <a:p>
            <a:pPr algn="ctr">
              <a:lnSpc>
                <a:spcPts val="3314"/>
              </a:lnSpc>
            </a:pPr>
            <a:r>
              <a:rPr lang="en-US" b="true" sz="2832">
                <a:solidFill>
                  <a:srgbClr val="000000"/>
                </a:solidFill>
                <a:latin typeface="Montserrat Bold"/>
                <a:ea typeface="Montserrat Bold"/>
                <a:cs typeface="Montserrat Bold"/>
                <a:sym typeface="Montserrat Bold"/>
              </a:rPr>
              <a:t>Cạnh chức năng (Functional Edge)</a:t>
            </a:r>
          </a:p>
        </p:txBody>
      </p:sp>
      <p:sp>
        <p:nvSpPr>
          <p:cNvPr name="TextBox 32" id="32"/>
          <p:cNvSpPr txBox="true"/>
          <p:nvPr/>
        </p:nvSpPr>
        <p:spPr>
          <a:xfrm rot="0">
            <a:off x="2614694" y="1623159"/>
            <a:ext cx="15197245" cy="652526"/>
          </a:xfrm>
          <a:prstGeom prst="rect">
            <a:avLst/>
          </a:prstGeom>
        </p:spPr>
        <p:txBody>
          <a:bodyPr anchor="t" rtlCol="false" tIns="0" lIns="0" bIns="0" rIns="0">
            <a:spAutoFit/>
          </a:bodyPr>
          <a:lstStyle/>
          <a:p>
            <a:pPr algn="just">
              <a:lnSpc>
                <a:spcPts val="5541"/>
              </a:lnSpc>
            </a:pPr>
            <a:r>
              <a:rPr lang="en-US" b="true" sz="3399" spc="203">
                <a:solidFill>
                  <a:srgbClr val="000000"/>
                </a:solidFill>
                <a:latin typeface="Montserrat Semi-Bold"/>
                <a:ea typeface="Montserrat Semi-Bold"/>
                <a:cs typeface="Montserrat Semi-Bold"/>
                <a:sym typeface="Montserrat Semi-Bold"/>
              </a:rPr>
              <a:t>Biểu diễn dưới dạng </a:t>
            </a:r>
            <a:r>
              <a:rPr lang="en-US" b="true" sz="3399" spc="203">
                <a:solidFill>
                  <a:srgbClr val="000000"/>
                </a:solidFill>
                <a:latin typeface="Montserrat Ultra-Bold"/>
                <a:ea typeface="Montserrat Ultra-Bold"/>
                <a:cs typeface="Montserrat Ultra-Bold"/>
                <a:sym typeface="Montserrat Ultra-Bold"/>
              </a:rPr>
              <a:t>đồ thị phi chu trình có hướng (DAG)</a:t>
            </a:r>
          </a:p>
        </p:txBody>
      </p:sp>
      <p:sp>
        <p:nvSpPr>
          <p:cNvPr name="TextBox 33" id="33"/>
          <p:cNvSpPr txBox="true"/>
          <p:nvPr/>
        </p:nvSpPr>
        <p:spPr>
          <a:xfrm rot="0">
            <a:off x="744232" y="4828974"/>
            <a:ext cx="4570737" cy="4604195"/>
          </a:xfrm>
          <a:prstGeom prst="rect">
            <a:avLst/>
          </a:prstGeom>
        </p:spPr>
        <p:txBody>
          <a:bodyPr anchor="t" rtlCol="false" tIns="0" lIns="0" bIns="0" rIns="0">
            <a:spAutoFit/>
          </a:bodyPr>
          <a:lstStyle/>
          <a:p>
            <a:pPr algn="just" marL="582925" indent="-291463" lvl="1">
              <a:lnSpc>
                <a:spcPts val="4292"/>
              </a:lnSpc>
              <a:buFont typeface="Arial"/>
              <a:buChar char="•"/>
            </a:pPr>
            <a:r>
              <a:rPr lang="en-US" b="true" sz="2699" spc="161">
                <a:solidFill>
                  <a:srgbClr val="000000"/>
                </a:solidFill>
                <a:latin typeface="Montserrat Semi-Bold"/>
                <a:ea typeface="Montserrat Semi-Bold"/>
                <a:cs typeface="Montserrat Semi-Bold"/>
                <a:sym typeface="Montserrat Semi-Bold"/>
              </a:rPr>
              <a:t>Kết thúc ở nút cơ hội (Chance Node).</a:t>
            </a:r>
          </a:p>
          <a:p>
            <a:pPr algn="just" marL="582925" indent="-291463" lvl="1">
              <a:lnSpc>
                <a:spcPts val="4292"/>
              </a:lnSpc>
              <a:buFont typeface="Arial"/>
              <a:buChar char="•"/>
            </a:pPr>
            <a:r>
              <a:rPr lang="en-US" b="true" sz="2699" spc="161">
                <a:solidFill>
                  <a:srgbClr val="000000"/>
                </a:solidFill>
                <a:latin typeface="Montserrat Semi-Bold"/>
                <a:ea typeface="Montserrat Semi-Bold"/>
                <a:cs typeface="Montserrat Semi-Bold"/>
                <a:sym typeface="Montserrat Semi-Bold"/>
              </a:rPr>
              <a:t>Thể hiện: sự không chắc chắn của biến tại nút này phụ thuộc vào các giá trị của các nút cha.</a:t>
            </a:r>
          </a:p>
          <a:p>
            <a:pPr algn="just">
              <a:lnSpc>
                <a:spcPts val="4133"/>
              </a:lnSpc>
            </a:pPr>
          </a:p>
          <a:p>
            <a:pPr algn="just">
              <a:lnSpc>
                <a:spcPts val="2160"/>
              </a:lnSpc>
            </a:pPr>
          </a:p>
        </p:txBody>
      </p:sp>
      <p:sp>
        <p:nvSpPr>
          <p:cNvPr name="TextBox 34" id="34"/>
          <p:cNvSpPr txBox="true"/>
          <p:nvPr/>
        </p:nvSpPr>
        <p:spPr>
          <a:xfrm rot="0">
            <a:off x="5925783" y="4828974"/>
            <a:ext cx="5750942" cy="5690045"/>
          </a:xfrm>
          <a:prstGeom prst="rect">
            <a:avLst/>
          </a:prstGeom>
        </p:spPr>
        <p:txBody>
          <a:bodyPr anchor="t" rtlCol="false" tIns="0" lIns="0" bIns="0" rIns="0">
            <a:spAutoFit/>
          </a:bodyPr>
          <a:lstStyle/>
          <a:p>
            <a:pPr algn="l" marL="582925" indent="-291463" lvl="1">
              <a:lnSpc>
                <a:spcPts val="4292"/>
              </a:lnSpc>
              <a:buFont typeface="Arial"/>
              <a:buChar char="•"/>
            </a:pPr>
            <a:r>
              <a:rPr lang="en-US" b="true" sz="2699" spc="161">
                <a:solidFill>
                  <a:srgbClr val="000000"/>
                </a:solidFill>
                <a:latin typeface="Montserrat Semi-Bold"/>
                <a:ea typeface="Montserrat Semi-Bold"/>
                <a:cs typeface="Montserrat Semi-Bold"/>
                <a:sym typeface="Montserrat Semi-Bold"/>
              </a:rPr>
              <a:t>Kết thúc ở nút ở nút quyết định (Action Node).</a:t>
            </a:r>
          </a:p>
          <a:p>
            <a:pPr algn="l" marL="582925" indent="-291463" lvl="1">
              <a:lnSpc>
                <a:spcPts val="4292"/>
              </a:lnSpc>
              <a:buFont typeface="Arial"/>
              <a:buChar char="•"/>
            </a:pPr>
            <a:r>
              <a:rPr lang="en-US" b="true" sz="2699" spc="161">
                <a:solidFill>
                  <a:srgbClr val="000000"/>
                </a:solidFill>
                <a:latin typeface="Montserrat Semi-Bold"/>
                <a:ea typeface="Montserrat Semi-Bold"/>
                <a:cs typeface="Montserrat Semi-Bold"/>
                <a:sym typeface="Montserrat Semi-Bold"/>
              </a:rPr>
              <a:t>Thể hiện: Quyết định tại nút này được đưa ra dựa trên thông tin từ các giá trị của nút cha.</a:t>
            </a:r>
          </a:p>
          <a:p>
            <a:pPr algn="l" marL="582925" indent="-291463" lvl="1">
              <a:lnSpc>
                <a:spcPts val="4292"/>
              </a:lnSpc>
              <a:buFont typeface="Arial"/>
              <a:buChar char="•"/>
            </a:pPr>
            <a:r>
              <a:rPr lang="en-US" b="true" sz="2699" spc="161">
                <a:solidFill>
                  <a:srgbClr val="000000"/>
                </a:solidFill>
                <a:latin typeface="Montserrat Semi-Bold"/>
                <a:ea typeface="Montserrat Semi-Bold"/>
                <a:cs typeface="Montserrat Semi-Bold"/>
                <a:sym typeface="Montserrat Semi-Bold"/>
              </a:rPr>
              <a:t>Biểu diễn bằng đường gạch đứt; có thể được lược bỏ trong sơ đồ.</a:t>
            </a:r>
          </a:p>
          <a:p>
            <a:pPr algn="just">
              <a:lnSpc>
                <a:spcPts val="4133"/>
              </a:lnSpc>
            </a:pPr>
          </a:p>
          <a:p>
            <a:pPr algn="just">
              <a:lnSpc>
                <a:spcPts val="2160"/>
              </a:lnSpc>
            </a:pPr>
          </a:p>
        </p:txBody>
      </p:sp>
      <p:sp>
        <p:nvSpPr>
          <p:cNvPr name="TextBox 35" id="35"/>
          <p:cNvSpPr txBox="true"/>
          <p:nvPr/>
        </p:nvSpPr>
        <p:spPr>
          <a:xfrm rot="0">
            <a:off x="12082049" y="4828974"/>
            <a:ext cx="5822467" cy="5147120"/>
          </a:xfrm>
          <a:prstGeom prst="rect">
            <a:avLst/>
          </a:prstGeom>
        </p:spPr>
        <p:txBody>
          <a:bodyPr anchor="t" rtlCol="false" tIns="0" lIns="0" bIns="0" rIns="0">
            <a:spAutoFit/>
          </a:bodyPr>
          <a:lstStyle/>
          <a:p>
            <a:pPr algn="l" marL="582925" indent="-291463" lvl="1">
              <a:lnSpc>
                <a:spcPts val="4292"/>
              </a:lnSpc>
              <a:buFont typeface="Arial"/>
              <a:buChar char="•"/>
            </a:pPr>
            <a:r>
              <a:rPr lang="en-US" b="true" sz="2699" spc="161">
                <a:solidFill>
                  <a:srgbClr val="000000"/>
                </a:solidFill>
                <a:latin typeface="Montserrat Semi-Bold"/>
                <a:ea typeface="Montserrat Semi-Bold"/>
                <a:cs typeface="Montserrat Semi-Bold"/>
                <a:sym typeface="Montserrat Semi-Bold"/>
              </a:rPr>
              <a:t>Kết thúc ở nút ở nút tiện ích (Utility Node).</a:t>
            </a:r>
          </a:p>
          <a:p>
            <a:pPr algn="l" marL="582925" indent="-291463" lvl="1">
              <a:lnSpc>
                <a:spcPts val="4292"/>
              </a:lnSpc>
              <a:buFont typeface="Arial"/>
              <a:buChar char="•"/>
            </a:pPr>
            <a:r>
              <a:rPr lang="en-US" b="true" sz="2699" spc="161">
                <a:solidFill>
                  <a:srgbClr val="000000"/>
                </a:solidFill>
                <a:latin typeface="Montserrat Semi-Bold"/>
                <a:ea typeface="Montserrat Semi-Bold"/>
                <a:cs typeface="Montserrat Semi-Bold"/>
                <a:sym typeface="Montserrat Semi-Bold"/>
              </a:rPr>
              <a:t>Giá trị tiện ích tại nút này được xác định bởi kết quả của các nút cha. </a:t>
            </a:r>
          </a:p>
          <a:p>
            <a:pPr algn="l" marL="582925" indent="-291463" lvl="1">
              <a:lnSpc>
                <a:spcPts val="4292"/>
              </a:lnSpc>
              <a:buFont typeface="Arial"/>
              <a:buChar char="•"/>
            </a:pPr>
            <a:r>
              <a:rPr lang="en-US" b="true" sz="2699" spc="161">
                <a:solidFill>
                  <a:srgbClr val="000000"/>
                </a:solidFill>
                <a:latin typeface="Montserrat Semi-Bold"/>
                <a:ea typeface="Montserrat Semi-Bold"/>
                <a:cs typeface="Montserrat Semi-Bold"/>
                <a:sym typeface="Montserrat Semi-Bold"/>
              </a:rPr>
              <a:t>Cạnh này giúp đánh giá giá trị lợi ích hoặc chi phí của một kết quả.</a:t>
            </a:r>
          </a:p>
          <a:p>
            <a:pPr algn="just">
              <a:lnSpc>
                <a:spcPts val="4133"/>
              </a:lnSpc>
            </a:pPr>
          </a:p>
          <a:p>
            <a:pPr algn="just">
              <a:lnSpc>
                <a:spcPts val="2160"/>
              </a:lnSpc>
            </a:pPr>
          </a:p>
        </p:txBody>
      </p:sp>
      <p:sp>
        <p:nvSpPr>
          <p:cNvPr name="TextBox 36" id="36"/>
          <p:cNvSpPr txBox="true"/>
          <p:nvPr/>
        </p:nvSpPr>
        <p:spPr>
          <a:xfrm rot="0">
            <a:off x="16940767" y="9201150"/>
            <a:ext cx="800814"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48</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461486" y="1129505"/>
            <a:ext cx="8092094" cy="688214"/>
          </a:xfrm>
          <a:prstGeom prst="rect">
            <a:avLst/>
          </a:prstGeom>
        </p:spPr>
        <p:txBody>
          <a:bodyPr anchor="t" rtlCol="false" tIns="0" lIns="0" bIns="0" rIns="0">
            <a:spAutoFit/>
          </a:bodyPr>
          <a:lstStyle/>
          <a:p>
            <a:pPr algn="l">
              <a:lnSpc>
                <a:spcPts val="5141"/>
              </a:lnSpc>
            </a:pPr>
            <a:r>
              <a:rPr lang="en-US" sz="5300" b="true">
                <a:solidFill>
                  <a:srgbClr val="000000"/>
                </a:solidFill>
                <a:latin typeface="Montserrat Bold"/>
                <a:ea typeface="Montserrat Bold"/>
                <a:cs typeface="Montserrat Bold"/>
                <a:sym typeface="Montserrat Bold"/>
              </a:rPr>
              <a:t>Nguyên lý hoạt động</a:t>
            </a:r>
          </a:p>
        </p:txBody>
      </p:sp>
      <p:sp>
        <p:nvSpPr>
          <p:cNvPr name="TextBox 4" id="4"/>
          <p:cNvSpPr txBox="true"/>
          <p:nvPr/>
        </p:nvSpPr>
        <p:spPr>
          <a:xfrm rot="0">
            <a:off x="1488364" y="2822148"/>
            <a:ext cx="15311272" cy="7131939"/>
          </a:xfrm>
          <a:prstGeom prst="rect">
            <a:avLst/>
          </a:prstGeom>
        </p:spPr>
        <p:txBody>
          <a:bodyPr anchor="t" rtlCol="false" tIns="0" lIns="0" bIns="0" rIns="0">
            <a:spAutoFit/>
          </a:bodyPr>
          <a:lstStyle/>
          <a:p>
            <a:pPr algn="just">
              <a:lnSpc>
                <a:spcPts val="6302"/>
              </a:lnSpc>
            </a:pPr>
            <a:r>
              <a:rPr lang="en-US" b="true" sz="3300" spc="198">
                <a:solidFill>
                  <a:srgbClr val="000000"/>
                </a:solidFill>
                <a:latin typeface="Montserrat Semi-Bold"/>
                <a:ea typeface="Montserrat Semi-Bold"/>
                <a:cs typeface="Montserrat Semi-Bold"/>
                <a:sym typeface="Montserrat Semi-Bold"/>
              </a:rPr>
              <a:t>1.   </a:t>
            </a:r>
            <a:r>
              <a:rPr lang="en-US" b="true" sz="3300" spc="198">
                <a:solidFill>
                  <a:srgbClr val="000000"/>
                </a:solidFill>
                <a:latin typeface="Montserrat Bold"/>
                <a:ea typeface="Montserrat Bold"/>
                <a:cs typeface="Montserrat Bold"/>
                <a:sym typeface="Montserrat Bold"/>
              </a:rPr>
              <a:t> Xây dựng đồ thị mạng quyết định: </a:t>
            </a:r>
          </a:p>
          <a:p>
            <a:pPr algn="just" marL="712470" indent="-356235" lvl="1">
              <a:lnSpc>
                <a:spcPts val="6302"/>
              </a:lnSpc>
              <a:buFont typeface="Arial"/>
              <a:buChar char="•"/>
            </a:pPr>
            <a:r>
              <a:rPr lang="en-US" b="true" sz="3300" spc="198">
                <a:solidFill>
                  <a:srgbClr val="000000"/>
                </a:solidFill>
                <a:latin typeface="Montserrat Semi-Bold"/>
                <a:ea typeface="Montserrat Semi-Bold"/>
                <a:cs typeface="Montserrat Semi-Bold"/>
                <a:sym typeface="Montserrat Semi-Bold"/>
              </a:rPr>
              <a:t>Xác định các nút ngẫu nhiên, quyết định và tiện ích.</a:t>
            </a:r>
          </a:p>
          <a:p>
            <a:pPr algn="just" marL="712470" indent="-356235" lvl="1">
              <a:lnSpc>
                <a:spcPts val="6302"/>
              </a:lnSpc>
              <a:buFont typeface="Arial"/>
              <a:buChar char="•"/>
            </a:pPr>
            <a:r>
              <a:rPr lang="en-US" b="true" sz="3300" spc="198">
                <a:solidFill>
                  <a:srgbClr val="000000"/>
                </a:solidFill>
                <a:latin typeface="Montserrat Semi-Bold"/>
                <a:ea typeface="Montserrat Semi-Bold"/>
                <a:cs typeface="Montserrat Semi-Bold"/>
                <a:sym typeface="Montserrat Semi-Bold"/>
              </a:rPr>
              <a:t>Xác định các liên kết giữa chúng để biểu thị các mối quan hệ phụ thuộc hoặc nhân quả.</a:t>
            </a:r>
          </a:p>
          <a:p>
            <a:pPr algn="just">
              <a:lnSpc>
                <a:spcPts val="6302"/>
              </a:lnSpc>
            </a:pPr>
            <a:r>
              <a:rPr lang="en-US" b="true" sz="3300" spc="198">
                <a:solidFill>
                  <a:srgbClr val="000000"/>
                </a:solidFill>
                <a:latin typeface="Montserrat Semi-Bold"/>
                <a:ea typeface="Montserrat Semi-Bold"/>
                <a:cs typeface="Montserrat Semi-Bold"/>
                <a:sym typeface="Montserrat Semi-Bold"/>
              </a:rPr>
              <a:t>2.   </a:t>
            </a:r>
            <a:r>
              <a:rPr lang="en-US" b="true" sz="3300" spc="198">
                <a:solidFill>
                  <a:srgbClr val="000000"/>
                </a:solidFill>
                <a:latin typeface="Montserrat Bold"/>
                <a:ea typeface="Montserrat Bold"/>
                <a:cs typeface="Montserrat Bold"/>
                <a:sym typeface="Montserrat Bold"/>
              </a:rPr>
              <a:t> Tính toán xác suất</a:t>
            </a:r>
            <a:r>
              <a:rPr lang="en-US" b="true" sz="3300" spc="198">
                <a:solidFill>
                  <a:srgbClr val="000000"/>
                </a:solidFill>
                <a:latin typeface="Montserrat Semi-Bold"/>
                <a:ea typeface="Montserrat Semi-Bold"/>
                <a:cs typeface="Montserrat Semi-Bold"/>
                <a:sym typeface="Montserrat Semi-Bold"/>
              </a:rPr>
              <a:t>: Tính toán xác suất có điều kiện của các biến ngẫu nhiên.</a:t>
            </a:r>
          </a:p>
          <a:p>
            <a:pPr algn="just">
              <a:lnSpc>
                <a:spcPts val="6302"/>
              </a:lnSpc>
            </a:pPr>
            <a:r>
              <a:rPr lang="en-US" b="true" sz="3300" spc="198">
                <a:solidFill>
                  <a:srgbClr val="000000"/>
                </a:solidFill>
                <a:latin typeface="Montserrat Semi-Bold"/>
                <a:ea typeface="Montserrat Semi-Bold"/>
                <a:cs typeface="Montserrat Semi-Bold"/>
                <a:sym typeface="Montserrat Semi-Bold"/>
              </a:rPr>
              <a:t>3.    </a:t>
            </a:r>
            <a:r>
              <a:rPr lang="en-US" b="true" sz="3300" spc="198">
                <a:solidFill>
                  <a:srgbClr val="000000"/>
                </a:solidFill>
                <a:latin typeface="Montserrat Bold"/>
                <a:ea typeface="Montserrat Bold"/>
                <a:cs typeface="Montserrat Bold"/>
                <a:sym typeface="Montserrat Bold"/>
              </a:rPr>
              <a:t>Tính tiện ích kỳ vọng (Expected Utility – EU)</a:t>
            </a:r>
            <a:r>
              <a:rPr lang="en-US" b="true" sz="3300" spc="198">
                <a:solidFill>
                  <a:srgbClr val="000000"/>
                </a:solidFill>
                <a:latin typeface="Montserrat Semi-Bold"/>
                <a:ea typeface="Montserrat Semi-Bold"/>
                <a:cs typeface="Montserrat Semi-Bold"/>
                <a:sym typeface="Montserrat Semi-Bold"/>
              </a:rPr>
              <a:t>.</a:t>
            </a:r>
          </a:p>
          <a:p>
            <a:pPr algn="just">
              <a:lnSpc>
                <a:spcPts val="6302"/>
              </a:lnSpc>
            </a:pPr>
            <a:r>
              <a:rPr lang="en-US" b="true" sz="3300" spc="198">
                <a:solidFill>
                  <a:srgbClr val="000000"/>
                </a:solidFill>
                <a:latin typeface="Montserrat Semi-Bold"/>
                <a:ea typeface="Montserrat Semi-Bold"/>
                <a:cs typeface="Montserrat Semi-Bold"/>
                <a:sym typeface="Montserrat Semi-Bold"/>
              </a:rPr>
              <a:t>4.    </a:t>
            </a:r>
            <a:r>
              <a:rPr lang="en-US" b="true" sz="3300" spc="198">
                <a:solidFill>
                  <a:srgbClr val="000000"/>
                </a:solidFill>
                <a:latin typeface="Montserrat Bold"/>
                <a:ea typeface="Montserrat Bold"/>
                <a:cs typeface="Montserrat Bold"/>
                <a:sym typeface="Montserrat Bold"/>
              </a:rPr>
              <a:t>Chọn hành động tối ưu.</a:t>
            </a:r>
          </a:p>
          <a:p>
            <a:pPr algn="just">
              <a:lnSpc>
                <a:spcPts val="6302"/>
              </a:lnSpc>
            </a:pPr>
          </a:p>
        </p:txBody>
      </p:sp>
      <p:sp>
        <p:nvSpPr>
          <p:cNvPr name="TextBox 5" id="5"/>
          <p:cNvSpPr txBox="true"/>
          <p:nvPr/>
        </p:nvSpPr>
        <p:spPr>
          <a:xfrm rot="0">
            <a:off x="1461486" y="2108286"/>
            <a:ext cx="15797814" cy="1338326"/>
          </a:xfrm>
          <a:prstGeom prst="rect">
            <a:avLst/>
          </a:prstGeom>
        </p:spPr>
        <p:txBody>
          <a:bodyPr anchor="t" rtlCol="false" tIns="0" lIns="0" bIns="0" rIns="0">
            <a:spAutoFit/>
          </a:bodyPr>
          <a:lstStyle/>
          <a:p>
            <a:pPr algn="just">
              <a:lnSpc>
                <a:spcPts val="5053"/>
              </a:lnSpc>
            </a:pPr>
            <a:r>
              <a:rPr lang="en-US" b="true" sz="3100" spc="186">
                <a:solidFill>
                  <a:srgbClr val="000000"/>
                </a:solidFill>
                <a:latin typeface="Montserrat Semi-Bold"/>
                <a:ea typeface="Montserrat Semi-Bold"/>
                <a:cs typeface="Montserrat Semi-Bold"/>
                <a:sym typeface="Montserrat Semi-Bold"/>
              </a:rPr>
              <a:t>Để giải một bài toán trong mạng quyết định,thực hiện các bước sau:</a:t>
            </a:r>
          </a:p>
          <a:p>
            <a:pPr algn="just">
              <a:lnSpc>
                <a:spcPts val="6030"/>
              </a:lnSpc>
            </a:pPr>
          </a:p>
        </p:txBody>
      </p:sp>
      <p:sp>
        <p:nvSpPr>
          <p:cNvPr name="Freeform 6" id="6"/>
          <p:cNvSpPr/>
          <p:nvPr/>
        </p:nvSpPr>
        <p:spPr>
          <a:xfrm flipH="false" flipV="false" rot="-10800000">
            <a:off x="14528372" y="-1340763"/>
            <a:ext cx="4017146" cy="3158481"/>
          </a:xfrm>
          <a:custGeom>
            <a:avLst/>
            <a:gdLst/>
            <a:ahLst/>
            <a:cxnLst/>
            <a:rect r="r" b="b" t="t" l="l"/>
            <a:pathLst>
              <a:path h="3158481" w="4017146">
                <a:moveTo>
                  <a:pt x="0" y="0"/>
                </a:moveTo>
                <a:lnTo>
                  <a:pt x="4017146" y="0"/>
                </a:lnTo>
                <a:lnTo>
                  <a:pt x="4017146" y="3158482"/>
                </a:lnTo>
                <a:lnTo>
                  <a:pt x="0" y="31584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7" id="7"/>
          <p:cNvSpPr/>
          <p:nvPr/>
        </p:nvSpPr>
        <p:spPr>
          <a:xfrm flipH="false" flipV="false" rot="0">
            <a:off x="-744232" y="460501"/>
            <a:ext cx="1488463" cy="1602652"/>
          </a:xfrm>
          <a:custGeom>
            <a:avLst/>
            <a:gdLst/>
            <a:ahLst/>
            <a:cxnLst/>
            <a:rect r="r" b="b" t="t" l="l"/>
            <a:pathLst>
              <a:path h="1602652" w="1488463">
                <a:moveTo>
                  <a:pt x="0" y="0"/>
                </a:moveTo>
                <a:lnTo>
                  <a:pt x="1488464" y="0"/>
                </a:lnTo>
                <a:lnTo>
                  <a:pt x="1488464" y="1602652"/>
                </a:lnTo>
                <a:lnTo>
                  <a:pt x="0" y="160265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grpSp>
        <p:nvGrpSpPr>
          <p:cNvPr name="Group 8" id="8"/>
          <p:cNvGrpSpPr/>
          <p:nvPr/>
        </p:nvGrpSpPr>
        <p:grpSpPr>
          <a:xfrm rot="0">
            <a:off x="10358966" y="8459689"/>
            <a:ext cx="7351676" cy="1297980"/>
            <a:chOff x="0" y="0"/>
            <a:chExt cx="2718359" cy="479942"/>
          </a:xfrm>
        </p:grpSpPr>
        <p:sp>
          <p:nvSpPr>
            <p:cNvPr name="Freeform 9" id="9"/>
            <p:cNvSpPr/>
            <p:nvPr/>
          </p:nvSpPr>
          <p:spPr>
            <a:xfrm flipH="false" flipV="false" rot="0">
              <a:off x="0" y="0"/>
              <a:ext cx="2718359" cy="479942"/>
            </a:xfrm>
            <a:custGeom>
              <a:avLst/>
              <a:gdLst/>
              <a:ahLst/>
              <a:cxnLst/>
              <a:rect r="r" b="b" t="t" l="l"/>
              <a:pathLst>
                <a:path h="479942" w="2718359">
                  <a:moveTo>
                    <a:pt x="15796" y="0"/>
                  </a:moveTo>
                  <a:lnTo>
                    <a:pt x="2702563" y="0"/>
                  </a:lnTo>
                  <a:cubicBezTo>
                    <a:pt x="2711287" y="0"/>
                    <a:pt x="2718359" y="7072"/>
                    <a:pt x="2718359" y="15796"/>
                  </a:cubicBezTo>
                  <a:lnTo>
                    <a:pt x="2718359" y="464146"/>
                  </a:lnTo>
                  <a:cubicBezTo>
                    <a:pt x="2718359" y="468335"/>
                    <a:pt x="2716695" y="472353"/>
                    <a:pt x="2713733" y="475315"/>
                  </a:cubicBezTo>
                  <a:cubicBezTo>
                    <a:pt x="2710770" y="478278"/>
                    <a:pt x="2706753" y="479942"/>
                    <a:pt x="2702563" y="479942"/>
                  </a:cubicBezTo>
                  <a:lnTo>
                    <a:pt x="15796" y="479942"/>
                  </a:lnTo>
                  <a:cubicBezTo>
                    <a:pt x="11607" y="479942"/>
                    <a:pt x="7589" y="478278"/>
                    <a:pt x="4627" y="475315"/>
                  </a:cubicBezTo>
                  <a:cubicBezTo>
                    <a:pt x="1664" y="472353"/>
                    <a:pt x="0" y="468335"/>
                    <a:pt x="0" y="464146"/>
                  </a:cubicBezTo>
                  <a:lnTo>
                    <a:pt x="0" y="15796"/>
                  </a:lnTo>
                  <a:cubicBezTo>
                    <a:pt x="0" y="11607"/>
                    <a:pt x="1664" y="7589"/>
                    <a:pt x="4627" y="4627"/>
                  </a:cubicBezTo>
                  <a:cubicBezTo>
                    <a:pt x="7589" y="1664"/>
                    <a:pt x="11607" y="0"/>
                    <a:pt x="15796" y="0"/>
                  </a:cubicBezTo>
                  <a:close/>
                </a:path>
              </a:pathLst>
            </a:custGeom>
            <a:solidFill>
              <a:srgbClr val="E9F4FF"/>
            </a:solidFill>
            <a:ln w="9525" cap="sq">
              <a:solidFill>
                <a:srgbClr val="000000"/>
              </a:solidFill>
              <a:prstDash val="solid"/>
              <a:miter/>
            </a:ln>
          </p:spPr>
        </p:sp>
        <p:sp>
          <p:nvSpPr>
            <p:cNvPr name="TextBox 10" id="10"/>
            <p:cNvSpPr txBox="true"/>
            <p:nvPr/>
          </p:nvSpPr>
          <p:spPr>
            <a:xfrm>
              <a:off x="0" y="-38100"/>
              <a:ext cx="2718359" cy="51804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10810307" y="8758931"/>
            <a:ext cx="6448993" cy="998738"/>
            <a:chOff x="0" y="0"/>
            <a:chExt cx="8598657" cy="1331650"/>
          </a:xfrm>
        </p:grpSpPr>
        <p:sp>
          <p:nvSpPr>
            <p:cNvPr name="Freeform 12" id="12"/>
            <p:cNvSpPr/>
            <p:nvPr/>
          </p:nvSpPr>
          <p:spPr>
            <a:xfrm flipH="false" flipV="false" rot="0">
              <a:off x="0" y="0"/>
              <a:ext cx="8598657" cy="1331650"/>
            </a:xfrm>
            <a:custGeom>
              <a:avLst/>
              <a:gdLst/>
              <a:ahLst/>
              <a:cxnLst/>
              <a:rect r="r" b="b" t="t" l="l"/>
              <a:pathLst>
                <a:path h="1331650" w="8598657">
                  <a:moveTo>
                    <a:pt x="0" y="0"/>
                  </a:moveTo>
                  <a:lnTo>
                    <a:pt x="8598657" y="0"/>
                  </a:lnTo>
                  <a:lnTo>
                    <a:pt x="8598657" y="1331650"/>
                  </a:lnTo>
                  <a:lnTo>
                    <a:pt x="0" y="133165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grpSp>
      <p:sp>
        <p:nvSpPr>
          <p:cNvPr name="TextBox 13" id="13"/>
          <p:cNvSpPr txBox="true"/>
          <p:nvPr/>
        </p:nvSpPr>
        <p:spPr>
          <a:xfrm rot="0">
            <a:off x="17068786" y="9561196"/>
            <a:ext cx="785693"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49</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848571" y="8919661"/>
            <a:ext cx="3870946" cy="950141"/>
          </a:xfrm>
          <a:custGeom>
            <a:avLst/>
            <a:gdLst/>
            <a:ahLst/>
            <a:cxnLst/>
            <a:rect r="r" b="b" t="t" l="l"/>
            <a:pathLst>
              <a:path h="950141" w="3870946">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472906" y="-2364815"/>
            <a:ext cx="4980952" cy="3731186"/>
          </a:xfrm>
          <a:custGeom>
            <a:avLst/>
            <a:gdLst/>
            <a:ahLst/>
            <a:cxnLst/>
            <a:rect r="r" b="b" t="t" l="l"/>
            <a:pathLst>
              <a:path h="3731186" w="4980952">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3431074" y="8919661"/>
            <a:ext cx="2587020" cy="2386526"/>
          </a:xfrm>
          <a:custGeom>
            <a:avLst/>
            <a:gdLst/>
            <a:ahLst/>
            <a:cxnLst/>
            <a:rect r="r" b="b" t="t" l="l"/>
            <a:pathLst>
              <a:path h="2386526" w="2587020">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848571" y="-744412"/>
            <a:ext cx="2597326" cy="2796583"/>
          </a:xfrm>
          <a:custGeom>
            <a:avLst/>
            <a:gdLst/>
            <a:ahLst/>
            <a:cxnLst/>
            <a:rect r="r" b="b" t="t" l="l"/>
            <a:pathLst>
              <a:path h="2796583" w="2597326">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TextBox 7" id="7"/>
          <p:cNvSpPr txBox="true"/>
          <p:nvPr/>
        </p:nvSpPr>
        <p:spPr>
          <a:xfrm rot="0">
            <a:off x="763229" y="2454268"/>
            <a:ext cx="16496071" cy="5381625"/>
          </a:xfrm>
          <a:prstGeom prst="rect">
            <a:avLst/>
          </a:prstGeom>
        </p:spPr>
        <p:txBody>
          <a:bodyPr anchor="t" rtlCol="false" tIns="0" lIns="0" bIns="0" rIns="0">
            <a:spAutoFit/>
          </a:bodyPr>
          <a:lstStyle/>
          <a:p>
            <a:pPr algn="just">
              <a:lnSpc>
                <a:spcPts val="5950"/>
              </a:lnSpc>
            </a:pPr>
            <a:r>
              <a:rPr lang="en-US" b="true" sz="3500" spc="210">
                <a:solidFill>
                  <a:srgbClr val="000000"/>
                </a:solidFill>
                <a:latin typeface="Montserrat Bold"/>
                <a:ea typeface="Montserrat Bold"/>
                <a:cs typeface="Montserrat Bold"/>
                <a:sym typeface="Montserrat Bold"/>
              </a:rPr>
              <a:t>K</a:t>
            </a:r>
            <a:r>
              <a:rPr lang="en-US" b="true" sz="3500" spc="210">
                <a:solidFill>
                  <a:srgbClr val="000000"/>
                </a:solidFill>
                <a:latin typeface="Montserrat Bold"/>
                <a:ea typeface="Montserrat Bold"/>
                <a:cs typeface="Montserrat Bold"/>
                <a:sym typeface="Montserrat Bold"/>
              </a:rPr>
              <a:t>hái niệm về quyết định đơn giản</a:t>
            </a:r>
          </a:p>
          <a:p>
            <a:pPr algn="just">
              <a:lnSpc>
                <a:spcPts val="5270"/>
              </a:lnSpc>
            </a:pPr>
            <a:r>
              <a:rPr lang="en-US" b="true" sz="3100" spc="186">
                <a:solidFill>
                  <a:srgbClr val="000000"/>
                </a:solidFill>
                <a:latin typeface="Montserrat Medium"/>
                <a:ea typeface="Montserrat Medium"/>
                <a:cs typeface="Montserrat Medium"/>
                <a:sym typeface="Montserrat Medium"/>
              </a:rPr>
              <a:t>Chúng ta đưa ra </a:t>
            </a:r>
            <a:r>
              <a:rPr lang="en-US" b="true" sz="3100" spc="186">
                <a:solidFill>
                  <a:srgbClr val="000000"/>
                </a:solidFill>
                <a:latin typeface="Montserrat Bold"/>
                <a:ea typeface="Montserrat Bold"/>
                <a:cs typeface="Montserrat Bold"/>
                <a:sym typeface="Montserrat Bold"/>
              </a:rPr>
              <a:t>một quyết định duy nhất</a:t>
            </a:r>
            <a:r>
              <a:rPr lang="en-US" b="true" sz="3100" spc="186">
                <a:solidFill>
                  <a:srgbClr val="000000"/>
                </a:solidFill>
                <a:latin typeface="Montserrat Medium"/>
                <a:ea typeface="Montserrat Medium"/>
                <a:cs typeface="Montserrat Medium"/>
                <a:sym typeface="Montserrat Medium"/>
              </a:rPr>
              <a:t> trong điều kiện không chắc chắn. Chúng ta sẽ nghiên cứu vấn đề ra quyết định từ góc độ lý thuyết tiện ích, bao gồm việc mô hình hóa sở thích của một tác nhân dưới dạng một hàm số thực đối với các kết quả không chắc chắn.</a:t>
            </a:r>
          </a:p>
          <a:p>
            <a:pPr algn="just">
              <a:lnSpc>
                <a:spcPts val="5270"/>
              </a:lnSpc>
            </a:pPr>
            <a:r>
              <a:rPr lang="en-US" b="true" sz="3100" spc="186">
                <a:solidFill>
                  <a:srgbClr val="000000"/>
                </a:solidFill>
                <a:latin typeface="Montserrat Medium"/>
                <a:ea typeface="Montserrat Medium"/>
                <a:cs typeface="Montserrat Medium"/>
                <a:sym typeface="Montserrat Medium"/>
              </a:rPr>
              <a:t>Thảo luận cách một tập hợp nhỏ các ràng buộc đối với sở thích hợp lý có thể dẫn đến sự tồn tại của một hàm tiện ích. Hàm tiện ích này có thể được suy ra từ một chuỗi các câu hỏi liên quan đến sở thích.</a:t>
            </a:r>
          </a:p>
        </p:txBody>
      </p:sp>
      <p:sp>
        <p:nvSpPr>
          <p:cNvPr name="TextBox 8" id="8"/>
          <p:cNvSpPr txBox="true"/>
          <p:nvPr/>
        </p:nvSpPr>
        <p:spPr>
          <a:xfrm rot="0">
            <a:off x="16960888" y="9201150"/>
            <a:ext cx="760571"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05</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925742" y="1153917"/>
            <a:ext cx="16436517" cy="3395726"/>
          </a:xfrm>
          <a:prstGeom prst="rect">
            <a:avLst/>
          </a:prstGeom>
        </p:spPr>
        <p:txBody>
          <a:bodyPr anchor="t" rtlCol="false" tIns="0" lIns="0" bIns="0" rIns="0">
            <a:spAutoFit/>
          </a:bodyPr>
          <a:lstStyle/>
          <a:p>
            <a:pPr algn="ctr">
              <a:lnSpc>
                <a:spcPts val="5541"/>
              </a:lnSpc>
            </a:pPr>
            <a:r>
              <a:rPr lang="en-US" b="true" sz="3399" spc="203">
                <a:solidFill>
                  <a:srgbClr val="000000"/>
                </a:solidFill>
                <a:latin typeface="Montserrat Semi-Bold"/>
                <a:ea typeface="Montserrat Semi-Bold"/>
                <a:cs typeface="Montserrat Semi-Bold"/>
                <a:sym typeface="Montserrat Semi-Bold"/>
              </a:rPr>
              <a:t>Bài toán: </a:t>
            </a:r>
            <a:r>
              <a:rPr lang="en-US" b="true" sz="3399" spc="203">
                <a:solidFill>
                  <a:srgbClr val="000000"/>
                </a:solidFill>
                <a:latin typeface="Montserrat Bold"/>
                <a:ea typeface="Montserrat Bold"/>
                <a:cs typeface="Montserrat Bold"/>
                <a:sym typeface="Montserrat Bold"/>
              </a:rPr>
              <a:t>Một bác sĩ phải quyết định có nên thực hiện xét nghiệm y tế để chẩn đoán bệnh nhân hay không?</a:t>
            </a:r>
          </a:p>
          <a:p>
            <a:pPr algn="ctr">
              <a:lnSpc>
                <a:spcPts val="5541"/>
              </a:lnSpc>
            </a:pPr>
          </a:p>
          <a:p>
            <a:pPr algn="ctr">
              <a:lnSpc>
                <a:spcPts val="5216"/>
              </a:lnSpc>
            </a:pPr>
          </a:p>
          <a:p>
            <a:pPr algn="just">
              <a:lnSpc>
                <a:spcPts val="5541"/>
              </a:lnSpc>
            </a:pPr>
          </a:p>
        </p:txBody>
      </p:sp>
      <p:sp>
        <p:nvSpPr>
          <p:cNvPr name="TextBox 4" id="4"/>
          <p:cNvSpPr txBox="true"/>
          <p:nvPr/>
        </p:nvSpPr>
        <p:spPr>
          <a:xfrm rot="0">
            <a:off x="948948" y="340486"/>
            <a:ext cx="8092094" cy="688214"/>
          </a:xfrm>
          <a:prstGeom prst="rect">
            <a:avLst/>
          </a:prstGeom>
        </p:spPr>
        <p:txBody>
          <a:bodyPr anchor="t" rtlCol="false" tIns="0" lIns="0" bIns="0" rIns="0">
            <a:spAutoFit/>
          </a:bodyPr>
          <a:lstStyle/>
          <a:p>
            <a:pPr algn="l">
              <a:lnSpc>
                <a:spcPts val="5141"/>
              </a:lnSpc>
            </a:pPr>
            <a:r>
              <a:rPr lang="en-US" sz="5300" b="true">
                <a:solidFill>
                  <a:srgbClr val="000000"/>
                </a:solidFill>
                <a:latin typeface="Montserrat Bold"/>
                <a:ea typeface="Montserrat Bold"/>
                <a:cs typeface="Montserrat Bold"/>
                <a:sym typeface="Montserrat Bold"/>
              </a:rPr>
              <a:t>Ví dụ</a:t>
            </a:r>
          </a:p>
        </p:txBody>
      </p:sp>
      <p:sp>
        <p:nvSpPr>
          <p:cNvPr name="TextBox 5" id="5"/>
          <p:cNvSpPr txBox="true"/>
          <p:nvPr/>
        </p:nvSpPr>
        <p:spPr>
          <a:xfrm rot="0">
            <a:off x="925742" y="2537908"/>
            <a:ext cx="17325809" cy="10015470"/>
          </a:xfrm>
          <a:prstGeom prst="rect">
            <a:avLst/>
          </a:prstGeom>
        </p:spPr>
        <p:txBody>
          <a:bodyPr anchor="t" rtlCol="false" tIns="0" lIns="0" bIns="0" rIns="0">
            <a:spAutoFit/>
          </a:bodyPr>
          <a:lstStyle/>
          <a:p>
            <a:pPr algn="just">
              <a:lnSpc>
                <a:spcPts val="4977"/>
              </a:lnSpc>
              <a:spcBef>
                <a:spcPct val="0"/>
              </a:spcBef>
            </a:pPr>
            <a:r>
              <a:rPr lang="en-US" b="true" sz="3053" spc="183">
                <a:solidFill>
                  <a:srgbClr val="000000"/>
                </a:solidFill>
                <a:latin typeface="Montserrat Bold"/>
                <a:ea typeface="Montserrat Bold"/>
                <a:cs typeface="Montserrat Bold"/>
                <a:sym typeface="Montserrat Bold"/>
              </a:rPr>
              <a:t>1. Nút cơ hội: </a:t>
            </a:r>
            <a:r>
              <a:rPr lang="en-US" b="true" sz="3053" spc="183">
                <a:solidFill>
                  <a:srgbClr val="000000"/>
                </a:solidFill>
                <a:latin typeface="Montserrat Medium"/>
                <a:ea typeface="Montserrat Medium"/>
                <a:cs typeface="Montserrat Medium"/>
                <a:sym typeface="Montserrat Medium"/>
              </a:rPr>
              <a:t>Trạng thái sức khỏe của bệnh nhân</a:t>
            </a:r>
          </a:p>
          <a:p>
            <a:pPr algn="just" marL="659263" indent="-329632" lvl="1">
              <a:lnSpc>
                <a:spcPts val="4977"/>
              </a:lnSpc>
              <a:buFont typeface="Arial"/>
              <a:buChar char="•"/>
            </a:pPr>
            <a:r>
              <a:rPr lang="en-US" b="true" sz="3053" spc="183">
                <a:solidFill>
                  <a:srgbClr val="000000"/>
                </a:solidFill>
                <a:latin typeface="Montserrat Medium"/>
                <a:ea typeface="Montserrat Medium"/>
                <a:cs typeface="Montserrat Medium"/>
                <a:sym typeface="Montserrat Medium"/>
              </a:rPr>
              <a:t>s1: Bệnh nhân khỏe mạnh</a:t>
            </a:r>
          </a:p>
          <a:p>
            <a:pPr algn="just" marL="659263" indent="-329632" lvl="1">
              <a:lnSpc>
                <a:spcPts val="4977"/>
              </a:lnSpc>
              <a:buFont typeface="Arial"/>
              <a:buChar char="•"/>
            </a:pPr>
            <a:r>
              <a:rPr lang="en-US" b="true" sz="3053" spc="183">
                <a:solidFill>
                  <a:srgbClr val="000000"/>
                </a:solidFill>
                <a:latin typeface="Montserrat Medium"/>
                <a:ea typeface="Montserrat Medium"/>
                <a:cs typeface="Montserrat Medium"/>
                <a:sym typeface="Montserrat Medium"/>
              </a:rPr>
              <a:t>s2: Bệnh nhân mắc bệnh</a:t>
            </a:r>
          </a:p>
          <a:p>
            <a:pPr algn="just">
              <a:lnSpc>
                <a:spcPts val="4977"/>
              </a:lnSpc>
              <a:spcBef>
                <a:spcPct val="0"/>
              </a:spcBef>
            </a:pPr>
            <a:r>
              <a:rPr lang="en-US" b="true" sz="3053" spc="183">
                <a:solidFill>
                  <a:srgbClr val="000000"/>
                </a:solidFill>
                <a:latin typeface="Montserrat Bold"/>
                <a:ea typeface="Montserrat Bold"/>
                <a:cs typeface="Montserrat Bold"/>
                <a:sym typeface="Montserrat Bold"/>
              </a:rPr>
              <a:t>2. Nút quyết định</a:t>
            </a:r>
          </a:p>
          <a:p>
            <a:pPr algn="just" marL="659263" indent="-329632" lvl="1">
              <a:lnSpc>
                <a:spcPts val="4977"/>
              </a:lnSpc>
              <a:buFont typeface="Arial"/>
              <a:buChar char="•"/>
            </a:pPr>
            <a:r>
              <a:rPr lang="en-US" b="true" sz="3053" spc="183">
                <a:solidFill>
                  <a:srgbClr val="000000"/>
                </a:solidFill>
                <a:latin typeface="Montserrat Medium"/>
                <a:ea typeface="Montserrat Medium"/>
                <a:cs typeface="Montserrat Medium"/>
                <a:sym typeface="Montserrat Medium"/>
              </a:rPr>
              <a:t>a1: Xét nghiệm</a:t>
            </a:r>
          </a:p>
          <a:p>
            <a:pPr algn="just" marL="659263" indent="-329632" lvl="1">
              <a:lnSpc>
                <a:spcPts val="4977"/>
              </a:lnSpc>
              <a:buFont typeface="Arial"/>
              <a:buChar char="•"/>
            </a:pPr>
            <a:r>
              <a:rPr lang="en-US" b="true" sz="3053" spc="183">
                <a:solidFill>
                  <a:srgbClr val="000000"/>
                </a:solidFill>
                <a:latin typeface="Montserrat Medium"/>
                <a:ea typeface="Montserrat Medium"/>
                <a:cs typeface="Montserrat Medium"/>
                <a:sym typeface="Montserrat Medium"/>
              </a:rPr>
              <a:t>a2: Không xét nghiệm</a:t>
            </a:r>
          </a:p>
          <a:p>
            <a:pPr algn="just">
              <a:lnSpc>
                <a:spcPts val="4977"/>
              </a:lnSpc>
            </a:pPr>
            <a:r>
              <a:rPr lang="en-US" b="true" sz="3053" spc="183">
                <a:solidFill>
                  <a:srgbClr val="000000"/>
                </a:solidFill>
                <a:latin typeface="Montserrat Bold"/>
                <a:ea typeface="Montserrat Bold"/>
                <a:cs typeface="Montserrat Bold"/>
                <a:sym typeface="Montserrat Bold"/>
              </a:rPr>
              <a:t>3. Nút tiện ích</a:t>
            </a:r>
            <a:r>
              <a:rPr lang="en-US" b="true" sz="3053" spc="183">
                <a:solidFill>
                  <a:srgbClr val="000000"/>
                </a:solidFill>
                <a:latin typeface="Montserrat Medium"/>
                <a:ea typeface="Montserrat Medium"/>
                <a:cs typeface="Montserrat Medium"/>
                <a:sym typeface="Montserrat Medium"/>
              </a:rPr>
              <a:t>: Dựa trên chi phí xét nghiệm và kết quả sức khỏe của bệnh nhân.</a:t>
            </a:r>
          </a:p>
          <a:p>
            <a:pPr algn="just" marL="659263" indent="-329632" lvl="1">
              <a:lnSpc>
                <a:spcPts val="4977"/>
              </a:lnSpc>
              <a:buFont typeface="Arial"/>
              <a:buChar char="•"/>
            </a:pPr>
            <a:r>
              <a:rPr lang="en-US" b="true" sz="3053" spc="183">
                <a:solidFill>
                  <a:srgbClr val="000000"/>
                </a:solidFill>
                <a:latin typeface="Montserrat Medium"/>
                <a:ea typeface="Montserrat Medium"/>
                <a:cs typeface="Montserrat Medium"/>
                <a:sym typeface="Montserrat Medium"/>
              </a:rPr>
              <a:t>Nếu s1 và a1  : U = 100 (Khỏe mạnh, không tốn chi phí)</a:t>
            </a:r>
          </a:p>
          <a:p>
            <a:pPr algn="just" marL="659263" indent="-329632" lvl="1">
              <a:lnSpc>
                <a:spcPts val="4977"/>
              </a:lnSpc>
              <a:buFont typeface="Arial"/>
              <a:buChar char="•"/>
            </a:pPr>
            <a:r>
              <a:rPr lang="en-US" b="true" sz="3053" spc="183">
                <a:solidFill>
                  <a:srgbClr val="000000"/>
                </a:solidFill>
                <a:latin typeface="Montserrat Medium"/>
                <a:ea typeface="Montserrat Medium"/>
                <a:cs typeface="Montserrat Medium"/>
                <a:sym typeface="Montserrat Medium"/>
              </a:rPr>
              <a:t>Nếu s1 và a2  : U = 100 (Khỏe mạnh, không tốn chi phí)</a:t>
            </a:r>
          </a:p>
          <a:p>
            <a:pPr algn="just" marL="659263" indent="-329632" lvl="1">
              <a:lnSpc>
                <a:spcPts val="4977"/>
              </a:lnSpc>
              <a:buFont typeface="Arial"/>
              <a:buChar char="•"/>
            </a:pPr>
            <a:r>
              <a:rPr lang="en-US" b="true" sz="3053" spc="183">
                <a:solidFill>
                  <a:srgbClr val="000000"/>
                </a:solidFill>
                <a:latin typeface="Montserrat Medium"/>
                <a:ea typeface="Montserrat Medium"/>
                <a:cs typeface="Montserrat Medium"/>
                <a:sym typeface="Montserrat Medium"/>
              </a:rPr>
              <a:t>Nếu s2 và a1  : U = -500 (Bệnh nặng, không được phát hiện)</a:t>
            </a:r>
          </a:p>
          <a:p>
            <a:pPr algn="just" marL="659263" indent="-329632" lvl="1">
              <a:lnSpc>
                <a:spcPts val="4977"/>
              </a:lnSpc>
              <a:buFont typeface="Arial"/>
              <a:buChar char="•"/>
            </a:pPr>
            <a:r>
              <a:rPr lang="en-US" b="true" sz="3053" spc="183">
                <a:solidFill>
                  <a:srgbClr val="000000"/>
                </a:solidFill>
                <a:latin typeface="Montserrat Medium"/>
                <a:ea typeface="Montserrat Medium"/>
                <a:cs typeface="Montserrat Medium"/>
                <a:sym typeface="Montserrat Medium"/>
              </a:rPr>
              <a:t>Nếu s2 và a2  : U = 80 (Bệnh được phát hiện, giảm tác hại)</a:t>
            </a:r>
          </a:p>
          <a:p>
            <a:pPr algn="just">
              <a:lnSpc>
                <a:spcPts val="4977"/>
              </a:lnSpc>
            </a:pPr>
          </a:p>
          <a:p>
            <a:pPr algn="just">
              <a:lnSpc>
                <a:spcPts val="4977"/>
              </a:lnSpc>
            </a:pPr>
          </a:p>
          <a:p>
            <a:pPr algn="just">
              <a:lnSpc>
                <a:spcPts val="4977"/>
              </a:lnSpc>
              <a:spcBef>
                <a:spcPct val="0"/>
              </a:spcBef>
            </a:pPr>
          </a:p>
          <a:p>
            <a:pPr algn="just">
              <a:lnSpc>
                <a:spcPts val="4977"/>
              </a:lnSpc>
              <a:spcBef>
                <a:spcPct val="0"/>
              </a:spcBef>
            </a:pPr>
          </a:p>
        </p:txBody>
      </p:sp>
      <p:sp>
        <p:nvSpPr>
          <p:cNvPr name="TextBox 6" id="6"/>
          <p:cNvSpPr txBox="true"/>
          <p:nvPr/>
        </p:nvSpPr>
        <p:spPr>
          <a:xfrm rot="0">
            <a:off x="16960888" y="9201150"/>
            <a:ext cx="760571"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50</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925742" y="454800"/>
            <a:ext cx="16436517" cy="3395726"/>
          </a:xfrm>
          <a:prstGeom prst="rect">
            <a:avLst/>
          </a:prstGeom>
        </p:spPr>
        <p:txBody>
          <a:bodyPr anchor="t" rtlCol="false" tIns="0" lIns="0" bIns="0" rIns="0">
            <a:spAutoFit/>
          </a:bodyPr>
          <a:lstStyle/>
          <a:p>
            <a:pPr algn="ctr">
              <a:lnSpc>
                <a:spcPts val="5541"/>
              </a:lnSpc>
            </a:pPr>
            <a:r>
              <a:rPr lang="en-US" b="true" sz="3399" spc="203">
                <a:solidFill>
                  <a:srgbClr val="000000"/>
                </a:solidFill>
                <a:latin typeface="Montserrat Semi-Bold"/>
                <a:ea typeface="Montserrat Semi-Bold"/>
                <a:cs typeface="Montserrat Semi-Bold"/>
                <a:sym typeface="Montserrat Semi-Bold"/>
              </a:rPr>
              <a:t>Bài toán: </a:t>
            </a:r>
            <a:r>
              <a:rPr lang="en-US" b="true" sz="3399" spc="203">
                <a:solidFill>
                  <a:srgbClr val="000000"/>
                </a:solidFill>
                <a:latin typeface="Montserrat Bold"/>
                <a:ea typeface="Montserrat Bold"/>
                <a:cs typeface="Montserrat Bold"/>
                <a:sym typeface="Montserrat Bold"/>
              </a:rPr>
              <a:t>Một bác sĩ phải quyết định có nên thực hiện xét nghiệm y tế để chẩn đoán bệnh nhân hay không?</a:t>
            </a:r>
          </a:p>
          <a:p>
            <a:pPr algn="ctr">
              <a:lnSpc>
                <a:spcPts val="5541"/>
              </a:lnSpc>
            </a:pPr>
          </a:p>
          <a:p>
            <a:pPr algn="ctr">
              <a:lnSpc>
                <a:spcPts val="5216"/>
              </a:lnSpc>
            </a:pPr>
          </a:p>
          <a:p>
            <a:pPr algn="just">
              <a:lnSpc>
                <a:spcPts val="5541"/>
              </a:lnSpc>
            </a:pPr>
          </a:p>
        </p:txBody>
      </p:sp>
      <p:sp>
        <p:nvSpPr>
          <p:cNvPr name="TextBox 4" id="4"/>
          <p:cNvSpPr txBox="true"/>
          <p:nvPr/>
        </p:nvSpPr>
        <p:spPr>
          <a:xfrm rot="0">
            <a:off x="1028700" y="2100276"/>
            <a:ext cx="17325809" cy="585720"/>
          </a:xfrm>
          <a:prstGeom prst="rect">
            <a:avLst/>
          </a:prstGeom>
        </p:spPr>
        <p:txBody>
          <a:bodyPr anchor="t" rtlCol="false" tIns="0" lIns="0" bIns="0" rIns="0">
            <a:spAutoFit/>
          </a:bodyPr>
          <a:lstStyle/>
          <a:p>
            <a:pPr algn="just">
              <a:lnSpc>
                <a:spcPts val="4977"/>
              </a:lnSpc>
              <a:spcBef>
                <a:spcPct val="0"/>
              </a:spcBef>
            </a:pPr>
            <a:r>
              <a:rPr lang="en-US" b="true" sz="3053" spc="183">
                <a:solidFill>
                  <a:srgbClr val="000000"/>
                </a:solidFill>
                <a:latin typeface="Montserrat Bold"/>
                <a:ea typeface="Montserrat Bold"/>
                <a:cs typeface="Montserrat Bold"/>
                <a:sym typeface="Montserrat Bold"/>
              </a:rPr>
              <a:t>Tính toán</a:t>
            </a:r>
          </a:p>
        </p:txBody>
      </p:sp>
      <p:sp>
        <p:nvSpPr>
          <p:cNvPr name="TextBox 5" id="5"/>
          <p:cNvSpPr txBox="true"/>
          <p:nvPr/>
        </p:nvSpPr>
        <p:spPr>
          <a:xfrm rot="0">
            <a:off x="1028700" y="3170442"/>
            <a:ext cx="17325809" cy="5614920"/>
          </a:xfrm>
          <a:prstGeom prst="rect">
            <a:avLst/>
          </a:prstGeom>
        </p:spPr>
        <p:txBody>
          <a:bodyPr anchor="t" rtlCol="false" tIns="0" lIns="0" bIns="0" rIns="0">
            <a:spAutoFit/>
          </a:bodyPr>
          <a:lstStyle/>
          <a:p>
            <a:pPr algn="just">
              <a:lnSpc>
                <a:spcPts val="4977"/>
              </a:lnSpc>
              <a:spcBef>
                <a:spcPct val="0"/>
              </a:spcBef>
            </a:pPr>
            <a:r>
              <a:rPr lang="en-US" b="true" sz="3053" spc="183">
                <a:solidFill>
                  <a:srgbClr val="000000"/>
                </a:solidFill>
                <a:latin typeface="Montserrat Bold"/>
                <a:ea typeface="Montserrat Bold"/>
                <a:cs typeface="Montserrat Bold"/>
                <a:sym typeface="Montserrat Bold"/>
              </a:rPr>
              <a:t>1. Xác suất trạng thái: Trạng thái sức khỏe của bệnh nhân</a:t>
            </a:r>
          </a:p>
          <a:p>
            <a:pPr algn="just" marL="659263" indent="-329632" lvl="1">
              <a:lnSpc>
                <a:spcPts val="4977"/>
              </a:lnSpc>
              <a:buFont typeface="Arial"/>
              <a:buChar char="•"/>
            </a:pPr>
            <a:r>
              <a:rPr lang="en-US" b="true" sz="3053" spc="183">
                <a:solidFill>
                  <a:srgbClr val="000000"/>
                </a:solidFill>
                <a:latin typeface="Montserrat Bold"/>
                <a:ea typeface="Montserrat Bold"/>
                <a:cs typeface="Montserrat Bold"/>
                <a:sym typeface="Montserrat Bold"/>
              </a:rPr>
              <a:t>P(</a:t>
            </a:r>
            <a:r>
              <a:rPr lang="en-US" b="true" sz="3053" spc="183">
                <a:solidFill>
                  <a:srgbClr val="000000"/>
                </a:solidFill>
                <a:latin typeface="Montserrat Bold"/>
                <a:ea typeface="Montserrat Bold"/>
                <a:cs typeface="Montserrat Bold"/>
                <a:sym typeface="Montserrat Bold"/>
              </a:rPr>
              <a:t>s1) = 0.7</a:t>
            </a:r>
          </a:p>
          <a:p>
            <a:pPr algn="just" marL="659263" indent="-329632" lvl="1">
              <a:lnSpc>
                <a:spcPts val="4977"/>
              </a:lnSpc>
              <a:buFont typeface="Arial"/>
              <a:buChar char="•"/>
            </a:pPr>
            <a:r>
              <a:rPr lang="en-US" b="true" sz="3053" spc="183">
                <a:solidFill>
                  <a:srgbClr val="000000"/>
                </a:solidFill>
                <a:latin typeface="Montserrat Bold"/>
                <a:ea typeface="Montserrat Bold"/>
                <a:cs typeface="Montserrat Bold"/>
                <a:sym typeface="Montserrat Bold"/>
              </a:rPr>
              <a:t>P(s2) = 0.3</a:t>
            </a:r>
          </a:p>
          <a:p>
            <a:pPr algn="just">
              <a:lnSpc>
                <a:spcPts val="4977"/>
              </a:lnSpc>
            </a:pPr>
            <a:r>
              <a:rPr lang="en-US" b="true" sz="3053" spc="183">
                <a:solidFill>
                  <a:srgbClr val="000000"/>
                </a:solidFill>
                <a:latin typeface="Montserrat Bold"/>
                <a:ea typeface="Montserrat Bold"/>
                <a:cs typeface="Montserrat Bold"/>
                <a:sym typeface="Montserrat Bold"/>
              </a:rPr>
              <a:t>2. Tiện ích kỳ vọng</a:t>
            </a:r>
          </a:p>
          <a:p>
            <a:pPr algn="just">
              <a:lnSpc>
                <a:spcPts val="4977"/>
              </a:lnSpc>
            </a:pPr>
          </a:p>
          <a:p>
            <a:pPr algn="just">
              <a:lnSpc>
                <a:spcPts val="4977"/>
              </a:lnSpc>
            </a:pPr>
          </a:p>
          <a:p>
            <a:pPr algn="just">
              <a:lnSpc>
                <a:spcPts val="4977"/>
              </a:lnSpc>
              <a:spcBef>
                <a:spcPct val="0"/>
              </a:spcBef>
            </a:pPr>
          </a:p>
          <a:p>
            <a:pPr algn="just">
              <a:lnSpc>
                <a:spcPts val="4977"/>
              </a:lnSpc>
              <a:spcBef>
                <a:spcPct val="0"/>
              </a:spcBef>
            </a:pPr>
          </a:p>
          <a:p>
            <a:pPr algn="just">
              <a:lnSpc>
                <a:spcPts val="4977"/>
              </a:lnSpc>
              <a:spcBef>
                <a:spcPct val="0"/>
              </a:spcBef>
            </a:pPr>
          </a:p>
        </p:txBody>
      </p:sp>
      <p:sp>
        <p:nvSpPr>
          <p:cNvPr name="TextBox 6" id="6"/>
          <p:cNvSpPr txBox="true"/>
          <p:nvPr/>
        </p:nvSpPr>
        <p:spPr>
          <a:xfrm rot="0">
            <a:off x="1388757" y="5806062"/>
            <a:ext cx="15510487" cy="2792349"/>
          </a:xfrm>
          <a:prstGeom prst="rect">
            <a:avLst/>
          </a:prstGeom>
        </p:spPr>
        <p:txBody>
          <a:bodyPr anchor="t" rtlCol="false" tIns="0" lIns="0" bIns="0" rIns="0">
            <a:spAutoFit/>
          </a:bodyPr>
          <a:lstStyle/>
          <a:p>
            <a:pPr algn="just" marL="658496" indent="-329248" lvl="1">
              <a:lnSpc>
                <a:spcPts val="5673"/>
              </a:lnSpc>
              <a:buFont typeface="Arial"/>
              <a:buChar char="•"/>
            </a:pPr>
            <a:r>
              <a:rPr lang="en-US" b="true" sz="3050" spc="183">
                <a:solidFill>
                  <a:srgbClr val="000000"/>
                </a:solidFill>
                <a:latin typeface="Montserrat Medium"/>
                <a:ea typeface="Montserrat Medium"/>
                <a:cs typeface="Montserrat Medium"/>
                <a:sym typeface="Montserrat Medium"/>
              </a:rPr>
              <a:t>Nếu xét nghiệm (a1): </a:t>
            </a:r>
          </a:p>
          <a:p>
            <a:pPr algn="just">
              <a:lnSpc>
                <a:spcPts val="5673"/>
              </a:lnSpc>
            </a:pPr>
            <a:r>
              <a:rPr lang="en-US" b="true" sz="3050" spc="183">
                <a:solidFill>
                  <a:srgbClr val="000000"/>
                </a:solidFill>
                <a:latin typeface="Montserrat Medium"/>
                <a:ea typeface="Montserrat Medium"/>
                <a:cs typeface="Montserrat Medium"/>
                <a:sym typeface="Montserrat Medium"/>
              </a:rPr>
              <a:t>   </a:t>
            </a:r>
            <a:r>
              <a:rPr lang="en-US" b="true" sz="3050" spc="183">
                <a:solidFill>
                  <a:srgbClr val="000000"/>
                </a:solidFill>
                <a:latin typeface="Montserrat Bold"/>
                <a:ea typeface="Montserrat Bold"/>
                <a:cs typeface="Montserrat Bold"/>
                <a:sym typeface="Montserrat Bold"/>
              </a:rPr>
              <a:t>  </a:t>
            </a:r>
            <a:r>
              <a:rPr lang="en-US" b="true" sz="3050" spc="183">
                <a:solidFill>
                  <a:srgbClr val="000000"/>
                </a:solidFill>
                <a:latin typeface="Montserrat Bold"/>
                <a:ea typeface="Montserrat Bold"/>
                <a:cs typeface="Montserrat Bold"/>
                <a:sym typeface="Montserrat Bold"/>
              </a:rPr>
              <a:t>EU(a1) = P(s1).U(s1, a1) + P(s2).U(s2, a1) = 0.7*100 + 0.3*80 = 94</a:t>
            </a:r>
          </a:p>
          <a:p>
            <a:pPr algn="just" marL="658496" indent="-329248" lvl="1">
              <a:lnSpc>
                <a:spcPts val="5673"/>
              </a:lnSpc>
              <a:buFont typeface="Arial"/>
              <a:buChar char="•"/>
            </a:pPr>
            <a:r>
              <a:rPr lang="en-US" b="true" sz="3050" spc="183">
                <a:solidFill>
                  <a:srgbClr val="000000"/>
                </a:solidFill>
                <a:latin typeface="Montserrat Medium"/>
                <a:ea typeface="Montserrat Medium"/>
                <a:cs typeface="Montserrat Medium"/>
                <a:sym typeface="Montserrat Medium"/>
              </a:rPr>
              <a:t>Nếu không xét nghiệm (a2):</a:t>
            </a:r>
          </a:p>
          <a:p>
            <a:pPr algn="ctr">
              <a:lnSpc>
                <a:spcPts val="5673"/>
              </a:lnSpc>
            </a:pPr>
            <a:r>
              <a:rPr lang="en-US" b="true" sz="3050" spc="183">
                <a:solidFill>
                  <a:srgbClr val="000000"/>
                </a:solidFill>
                <a:latin typeface="Montserrat Bold"/>
                <a:ea typeface="Montserrat Bold"/>
                <a:cs typeface="Montserrat Bold"/>
                <a:sym typeface="Montserrat Bold"/>
              </a:rPr>
              <a:t>EU(a2) = P(s1).U(s1, a2) + P(s2).U(s2, a2) = 0.7*100 + 0.3*(-500) = -80</a:t>
            </a:r>
          </a:p>
        </p:txBody>
      </p:sp>
      <p:grpSp>
        <p:nvGrpSpPr>
          <p:cNvPr name="Group 7" id="7"/>
          <p:cNvGrpSpPr/>
          <p:nvPr/>
        </p:nvGrpSpPr>
        <p:grpSpPr>
          <a:xfrm rot="0">
            <a:off x="10358966" y="4923852"/>
            <a:ext cx="7351676" cy="1297980"/>
            <a:chOff x="0" y="0"/>
            <a:chExt cx="2718359" cy="479942"/>
          </a:xfrm>
        </p:grpSpPr>
        <p:sp>
          <p:nvSpPr>
            <p:cNvPr name="Freeform 8" id="8"/>
            <p:cNvSpPr/>
            <p:nvPr/>
          </p:nvSpPr>
          <p:spPr>
            <a:xfrm flipH="false" flipV="false" rot="0">
              <a:off x="0" y="0"/>
              <a:ext cx="2718359" cy="479942"/>
            </a:xfrm>
            <a:custGeom>
              <a:avLst/>
              <a:gdLst/>
              <a:ahLst/>
              <a:cxnLst/>
              <a:rect r="r" b="b" t="t" l="l"/>
              <a:pathLst>
                <a:path h="479942" w="2718359">
                  <a:moveTo>
                    <a:pt x="15796" y="0"/>
                  </a:moveTo>
                  <a:lnTo>
                    <a:pt x="2702563" y="0"/>
                  </a:lnTo>
                  <a:cubicBezTo>
                    <a:pt x="2711287" y="0"/>
                    <a:pt x="2718359" y="7072"/>
                    <a:pt x="2718359" y="15796"/>
                  </a:cubicBezTo>
                  <a:lnTo>
                    <a:pt x="2718359" y="464146"/>
                  </a:lnTo>
                  <a:cubicBezTo>
                    <a:pt x="2718359" y="468335"/>
                    <a:pt x="2716695" y="472353"/>
                    <a:pt x="2713733" y="475315"/>
                  </a:cubicBezTo>
                  <a:cubicBezTo>
                    <a:pt x="2710770" y="478278"/>
                    <a:pt x="2706753" y="479942"/>
                    <a:pt x="2702563" y="479942"/>
                  </a:cubicBezTo>
                  <a:lnTo>
                    <a:pt x="15796" y="479942"/>
                  </a:lnTo>
                  <a:cubicBezTo>
                    <a:pt x="11607" y="479942"/>
                    <a:pt x="7589" y="478278"/>
                    <a:pt x="4627" y="475315"/>
                  </a:cubicBezTo>
                  <a:cubicBezTo>
                    <a:pt x="1664" y="472353"/>
                    <a:pt x="0" y="468335"/>
                    <a:pt x="0" y="464146"/>
                  </a:cubicBezTo>
                  <a:lnTo>
                    <a:pt x="0" y="15796"/>
                  </a:lnTo>
                  <a:cubicBezTo>
                    <a:pt x="0" y="11607"/>
                    <a:pt x="1664" y="7589"/>
                    <a:pt x="4627" y="4627"/>
                  </a:cubicBezTo>
                  <a:cubicBezTo>
                    <a:pt x="7589" y="1664"/>
                    <a:pt x="11607" y="0"/>
                    <a:pt x="15796" y="0"/>
                  </a:cubicBezTo>
                  <a:close/>
                </a:path>
              </a:pathLst>
            </a:custGeom>
            <a:solidFill>
              <a:srgbClr val="E9F4FF"/>
            </a:solidFill>
            <a:ln w="9525" cap="sq">
              <a:solidFill>
                <a:srgbClr val="000000"/>
              </a:solidFill>
              <a:prstDash val="solid"/>
              <a:miter/>
            </a:ln>
          </p:spPr>
        </p:sp>
        <p:sp>
          <p:nvSpPr>
            <p:cNvPr name="TextBox 9" id="9"/>
            <p:cNvSpPr txBox="true"/>
            <p:nvPr/>
          </p:nvSpPr>
          <p:spPr>
            <a:xfrm>
              <a:off x="0" y="-38100"/>
              <a:ext cx="2718359" cy="518042"/>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0" id="10"/>
          <p:cNvGrpSpPr/>
          <p:nvPr/>
        </p:nvGrpSpPr>
        <p:grpSpPr>
          <a:xfrm rot="0">
            <a:off x="11261648" y="5223095"/>
            <a:ext cx="6448993" cy="998738"/>
            <a:chOff x="0" y="0"/>
            <a:chExt cx="8598657" cy="1331650"/>
          </a:xfrm>
        </p:grpSpPr>
        <p:sp>
          <p:nvSpPr>
            <p:cNvPr name="Freeform 11" id="11"/>
            <p:cNvSpPr/>
            <p:nvPr/>
          </p:nvSpPr>
          <p:spPr>
            <a:xfrm flipH="false" flipV="false" rot="0">
              <a:off x="0" y="0"/>
              <a:ext cx="8598657" cy="1331650"/>
            </a:xfrm>
            <a:custGeom>
              <a:avLst/>
              <a:gdLst/>
              <a:ahLst/>
              <a:cxnLst/>
              <a:rect r="r" b="b" t="t" l="l"/>
              <a:pathLst>
                <a:path h="1331650" w="8598657">
                  <a:moveTo>
                    <a:pt x="0" y="0"/>
                  </a:moveTo>
                  <a:lnTo>
                    <a:pt x="8598657" y="0"/>
                  </a:lnTo>
                  <a:lnTo>
                    <a:pt x="8598657" y="1331650"/>
                  </a:lnTo>
                  <a:lnTo>
                    <a:pt x="0" y="13316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sp>
        <p:nvSpPr>
          <p:cNvPr name="TextBox 12" id="12"/>
          <p:cNvSpPr txBox="true"/>
          <p:nvPr/>
        </p:nvSpPr>
        <p:spPr>
          <a:xfrm rot="0">
            <a:off x="17043875" y="9201150"/>
            <a:ext cx="594598"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51</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4795066" y="2196512"/>
            <a:ext cx="11881309" cy="7396115"/>
          </a:xfrm>
          <a:custGeom>
            <a:avLst/>
            <a:gdLst/>
            <a:ahLst/>
            <a:cxnLst/>
            <a:rect r="r" b="b" t="t" l="l"/>
            <a:pathLst>
              <a:path h="7396115" w="11881309">
                <a:moveTo>
                  <a:pt x="0" y="0"/>
                </a:moveTo>
                <a:lnTo>
                  <a:pt x="11881309" y="0"/>
                </a:lnTo>
                <a:lnTo>
                  <a:pt x="11881309" y="7396115"/>
                </a:lnTo>
                <a:lnTo>
                  <a:pt x="0" y="7396115"/>
                </a:lnTo>
                <a:lnTo>
                  <a:pt x="0" y="0"/>
                </a:lnTo>
                <a:close/>
              </a:path>
            </a:pathLst>
          </a:custGeom>
          <a:blipFill>
            <a:blip r:embed="rId3"/>
            <a:stretch>
              <a:fillRect l="0" t="0" r="0" b="0"/>
            </a:stretch>
          </a:blipFill>
        </p:spPr>
      </p:sp>
      <p:sp>
        <p:nvSpPr>
          <p:cNvPr name="TextBox 4" id="4"/>
          <p:cNvSpPr txBox="true"/>
          <p:nvPr/>
        </p:nvSpPr>
        <p:spPr>
          <a:xfrm rot="0">
            <a:off x="925742" y="454800"/>
            <a:ext cx="16436517" cy="3395726"/>
          </a:xfrm>
          <a:prstGeom prst="rect">
            <a:avLst/>
          </a:prstGeom>
        </p:spPr>
        <p:txBody>
          <a:bodyPr anchor="t" rtlCol="false" tIns="0" lIns="0" bIns="0" rIns="0">
            <a:spAutoFit/>
          </a:bodyPr>
          <a:lstStyle/>
          <a:p>
            <a:pPr algn="ctr">
              <a:lnSpc>
                <a:spcPts val="5541"/>
              </a:lnSpc>
            </a:pPr>
            <a:r>
              <a:rPr lang="en-US" b="true" sz="3399" spc="203">
                <a:solidFill>
                  <a:srgbClr val="000000"/>
                </a:solidFill>
                <a:latin typeface="Montserrat Semi-Bold"/>
                <a:ea typeface="Montserrat Semi-Bold"/>
                <a:cs typeface="Montserrat Semi-Bold"/>
                <a:sym typeface="Montserrat Semi-Bold"/>
              </a:rPr>
              <a:t>Bài toán: </a:t>
            </a:r>
            <a:r>
              <a:rPr lang="en-US" b="true" sz="3399" spc="203">
                <a:solidFill>
                  <a:srgbClr val="000000"/>
                </a:solidFill>
                <a:latin typeface="Montserrat Bold"/>
                <a:ea typeface="Montserrat Bold"/>
                <a:cs typeface="Montserrat Bold"/>
                <a:sym typeface="Montserrat Bold"/>
              </a:rPr>
              <a:t>Một bác sĩ phải quyết định có nên thực hiện xét nghiệm y tế để chẩn đoán bệnh nhân hay không?</a:t>
            </a:r>
          </a:p>
          <a:p>
            <a:pPr algn="ctr">
              <a:lnSpc>
                <a:spcPts val="5541"/>
              </a:lnSpc>
            </a:pPr>
          </a:p>
          <a:p>
            <a:pPr algn="ctr">
              <a:lnSpc>
                <a:spcPts val="5216"/>
              </a:lnSpc>
            </a:pPr>
          </a:p>
          <a:p>
            <a:pPr algn="just">
              <a:lnSpc>
                <a:spcPts val="5541"/>
              </a:lnSpc>
            </a:pPr>
          </a:p>
        </p:txBody>
      </p:sp>
      <p:sp>
        <p:nvSpPr>
          <p:cNvPr name="TextBox 5" id="5"/>
          <p:cNvSpPr txBox="true"/>
          <p:nvPr/>
        </p:nvSpPr>
        <p:spPr>
          <a:xfrm rot="0">
            <a:off x="1303477" y="2100276"/>
            <a:ext cx="17325809" cy="585720"/>
          </a:xfrm>
          <a:prstGeom prst="rect">
            <a:avLst/>
          </a:prstGeom>
        </p:spPr>
        <p:txBody>
          <a:bodyPr anchor="t" rtlCol="false" tIns="0" lIns="0" bIns="0" rIns="0">
            <a:spAutoFit/>
          </a:bodyPr>
          <a:lstStyle/>
          <a:p>
            <a:pPr algn="just">
              <a:lnSpc>
                <a:spcPts val="4977"/>
              </a:lnSpc>
              <a:spcBef>
                <a:spcPct val="0"/>
              </a:spcBef>
            </a:pPr>
            <a:r>
              <a:rPr lang="en-US" b="true" sz="3053" spc="183">
                <a:solidFill>
                  <a:srgbClr val="000000"/>
                </a:solidFill>
                <a:latin typeface="Montserrat Bold"/>
                <a:ea typeface="Montserrat Bold"/>
                <a:cs typeface="Montserrat Bold"/>
                <a:sym typeface="Montserrat Bold"/>
              </a:rPr>
              <a:t>Code</a:t>
            </a:r>
          </a:p>
        </p:txBody>
      </p:sp>
      <p:sp>
        <p:nvSpPr>
          <p:cNvPr name="TextBox 6" id="6"/>
          <p:cNvSpPr txBox="true"/>
          <p:nvPr/>
        </p:nvSpPr>
        <p:spPr>
          <a:xfrm rot="0">
            <a:off x="16986903" y="9201150"/>
            <a:ext cx="708541"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52</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3878179" y="4019384"/>
            <a:ext cx="1196567" cy="339951"/>
          </a:xfrm>
          <a:custGeom>
            <a:avLst/>
            <a:gdLst/>
            <a:ahLst/>
            <a:cxnLst/>
            <a:rect r="r" b="b" t="t" l="l"/>
            <a:pathLst>
              <a:path h="339951" w="1196567">
                <a:moveTo>
                  <a:pt x="0" y="0"/>
                </a:moveTo>
                <a:lnTo>
                  <a:pt x="1196568" y="0"/>
                </a:lnTo>
                <a:lnTo>
                  <a:pt x="1196568" y="339951"/>
                </a:lnTo>
                <a:lnTo>
                  <a:pt x="0" y="3399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878179" y="5426734"/>
            <a:ext cx="10150594" cy="765047"/>
          </a:xfrm>
          <a:prstGeom prst="rect">
            <a:avLst/>
          </a:prstGeom>
        </p:spPr>
        <p:txBody>
          <a:bodyPr anchor="t" rtlCol="false" tIns="0" lIns="0" bIns="0" rIns="0">
            <a:spAutoFit/>
          </a:bodyPr>
          <a:lstStyle/>
          <a:p>
            <a:pPr algn="ctr">
              <a:lnSpc>
                <a:spcPts val="6696"/>
              </a:lnSpc>
            </a:pPr>
            <a:r>
              <a:rPr lang="en-US" b="true" sz="3600" spc="216">
                <a:solidFill>
                  <a:srgbClr val="000000"/>
                </a:solidFill>
                <a:latin typeface="Montserrat Semi-Bold"/>
                <a:ea typeface="Montserrat Semi-Bold"/>
                <a:cs typeface="Montserrat Semi-Bold"/>
                <a:sym typeface="Montserrat Semi-Bold"/>
              </a:rPr>
              <a:t>Quyết định</a:t>
            </a:r>
            <a:r>
              <a:rPr lang="en-US" b="true" sz="3600" spc="216">
                <a:solidFill>
                  <a:srgbClr val="000000"/>
                </a:solidFill>
                <a:latin typeface="Montserrat Ultra-Bold"/>
                <a:ea typeface="Montserrat Ultra-Bold"/>
                <a:cs typeface="Montserrat Ultra-Bold"/>
                <a:sym typeface="Montserrat Ultra-Bold"/>
              </a:rPr>
              <a:t> Xét nghiệm.</a:t>
            </a:r>
          </a:p>
        </p:txBody>
      </p:sp>
      <p:sp>
        <p:nvSpPr>
          <p:cNvPr name="Freeform 5" id="5"/>
          <p:cNvSpPr/>
          <p:nvPr/>
        </p:nvSpPr>
        <p:spPr>
          <a:xfrm flipH="false" flipV="false" rot="0">
            <a:off x="4230454" y="5748820"/>
            <a:ext cx="1196567" cy="339951"/>
          </a:xfrm>
          <a:custGeom>
            <a:avLst/>
            <a:gdLst/>
            <a:ahLst/>
            <a:cxnLst/>
            <a:rect r="r" b="b" t="t" l="l"/>
            <a:pathLst>
              <a:path h="339951" w="1196567">
                <a:moveTo>
                  <a:pt x="0" y="0"/>
                </a:moveTo>
                <a:lnTo>
                  <a:pt x="1196568" y="0"/>
                </a:lnTo>
                <a:lnTo>
                  <a:pt x="1196568" y="339951"/>
                </a:lnTo>
                <a:lnTo>
                  <a:pt x="0" y="3399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5427022" y="6734667"/>
            <a:ext cx="10921029" cy="1131961"/>
          </a:xfrm>
          <a:custGeom>
            <a:avLst/>
            <a:gdLst/>
            <a:ahLst/>
            <a:cxnLst/>
            <a:rect r="r" b="b" t="t" l="l"/>
            <a:pathLst>
              <a:path h="1131961" w="10921029">
                <a:moveTo>
                  <a:pt x="0" y="0"/>
                </a:moveTo>
                <a:lnTo>
                  <a:pt x="10921028" y="0"/>
                </a:lnTo>
                <a:lnTo>
                  <a:pt x="10921028" y="1131960"/>
                </a:lnTo>
                <a:lnTo>
                  <a:pt x="0" y="1131960"/>
                </a:lnTo>
                <a:lnTo>
                  <a:pt x="0" y="0"/>
                </a:lnTo>
                <a:close/>
              </a:path>
            </a:pathLst>
          </a:custGeom>
          <a:blipFill>
            <a:blip r:embed="rId5"/>
            <a:stretch>
              <a:fillRect l="0" t="0" r="0" b="0"/>
            </a:stretch>
          </a:blipFill>
        </p:spPr>
      </p:sp>
      <p:sp>
        <p:nvSpPr>
          <p:cNvPr name="TextBox 7" id="7"/>
          <p:cNvSpPr txBox="true"/>
          <p:nvPr/>
        </p:nvSpPr>
        <p:spPr>
          <a:xfrm rot="0">
            <a:off x="1028700" y="656995"/>
            <a:ext cx="8092094" cy="688214"/>
          </a:xfrm>
          <a:prstGeom prst="rect">
            <a:avLst/>
          </a:prstGeom>
        </p:spPr>
        <p:txBody>
          <a:bodyPr anchor="t" rtlCol="false" tIns="0" lIns="0" bIns="0" rIns="0">
            <a:spAutoFit/>
          </a:bodyPr>
          <a:lstStyle/>
          <a:p>
            <a:pPr algn="l">
              <a:lnSpc>
                <a:spcPts val="5141"/>
              </a:lnSpc>
            </a:pPr>
            <a:r>
              <a:rPr lang="en-US" sz="5300" b="true">
                <a:solidFill>
                  <a:srgbClr val="000000"/>
                </a:solidFill>
                <a:latin typeface="Montserrat Bold"/>
                <a:ea typeface="Montserrat Bold"/>
                <a:cs typeface="Montserrat Bold"/>
                <a:sym typeface="Montserrat Bold"/>
              </a:rPr>
              <a:t>Kết quả</a:t>
            </a:r>
          </a:p>
        </p:txBody>
      </p:sp>
      <p:sp>
        <p:nvSpPr>
          <p:cNvPr name="TextBox 8" id="8"/>
          <p:cNvSpPr txBox="true"/>
          <p:nvPr/>
        </p:nvSpPr>
        <p:spPr>
          <a:xfrm rot="0">
            <a:off x="1388757" y="2931679"/>
            <a:ext cx="15510487" cy="2315337"/>
          </a:xfrm>
          <a:prstGeom prst="rect">
            <a:avLst/>
          </a:prstGeom>
        </p:spPr>
        <p:txBody>
          <a:bodyPr anchor="t" rtlCol="false" tIns="0" lIns="0" bIns="0" rIns="0">
            <a:spAutoFit/>
          </a:bodyPr>
          <a:lstStyle/>
          <a:p>
            <a:pPr algn="just">
              <a:lnSpc>
                <a:spcPts val="5952"/>
              </a:lnSpc>
            </a:pPr>
          </a:p>
          <a:p>
            <a:pPr algn="ctr">
              <a:lnSpc>
                <a:spcPts val="6324"/>
              </a:lnSpc>
            </a:pPr>
            <a:r>
              <a:rPr lang="en-US" b="true" sz="3400" spc="204">
                <a:solidFill>
                  <a:srgbClr val="000000"/>
                </a:solidFill>
                <a:latin typeface="Montserrat Bold"/>
                <a:ea typeface="Montserrat Bold"/>
                <a:cs typeface="Montserrat Bold"/>
                <a:sym typeface="Montserrat Bold"/>
              </a:rPr>
              <a:t>Vì: </a:t>
            </a:r>
            <a:r>
              <a:rPr lang="en-US" b="true" sz="3400" spc="204">
                <a:solidFill>
                  <a:srgbClr val="000000"/>
                </a:solidFill>
                <a:latin typeface="Montserrat Bold"/>
                <a:ea typeface="Montserrat Bold"/>
                <a:cs typeface="Montserrat Bold"/>
                <a:sym typeface="Montserrat Bold"/>
              </a:rPr>
              <a:t>EU(a1)  = 94 &gt; EU(a2)  = -80</a:t>
            </a:r>
          </a:p>
          <a:p>
            <a:pPr algn="ctr">
              <a:lnSpc>
                <a:spcPts val="6696"/>
              </a:lnSpc>
            </a:pPr>
            <a:r>
              <a:rPr lang="en-US" b="true" sz="3600" spc="216">
                <a:solidFill>
                  <a:srgbClr val="000000"/>
                </a:solidFill>
                <a:latin typeface="Montserrat Ultra-Bold"/>
                <a:ea typeface="Montserrat Ultra-Bold"/>
                <a:cs typeface="Montserrat Ultra-Bold"/>
                <a:sym typeface="Montserrat Ultra-Bold"/>
              </a:rPr>
              <a:t>Hành động tối ưu là a1.</a:t>
            </a:r>
          </a:p>
        </p:txBody>
      </p:sp>
      <p:sp>
        <p:nvSpPr>
          <p:cNvPr name="TextBox 9" id="9"/>
          <p:cNvSpPr txBox="true"/>
          <p:nvPr/>
        </p:nvSpPr>
        <p:spPr>
          <a:xfrm rot="0">
            <a:off x="1028700" y="1602383"/>
            <a:ext cx="16436517" cy="3395726"/>
          </a:xfrm>
          <a:prstGeom prst="rect">
            <a:avLst/>
          </a:prstGeom>
        </p:spPr>
        <p:txBody>
          <a:bodyPr anchor="t" rtlCol="false" tIns="0" lIns="0" bIns="0" rIns="0">
            <a:spAutoFit/>
          </a:bodyPr>
          <a:lstStyle/>
          <a:p>
            <a:pPr algn="ctr">
              <a:lnSpc>
                <a:spcPts val="5541"/>
              </a:lnSpc>
            </a:pPr>
            <a:r>
              <a:rPr lang="en-US" b="true" sz="3399" spc="203">
                <a:solidFill>
                  <a:srgbClr val="000000"/>
                </a:solidFill>
                <a:latin typeface="Montserrat Semi-Bold"/>
                <a:ea typeface="Montserrat Semi-Bold"/>
                <a:cs typeface="Montserrat Semi-Bold"/>
                <a:sym typeface="Montserrat Semi-Bold"/>
              </a:rPr>
              <a:t>Bài toán: </a:t>
            </a:r>
            <a:r>
              <a:rPr lang="en-US" b="true" sz="3399" spc="203">
                <a:solidFill>
                  <a:srgbClr val="000000"/>
                </a:solidFill>
                <a:latin typeface="Montserrat Bold"/>
                <a:ea typeface="Montserrat Bold"/>
                <a:cs typeface="Montserrat Bold"/>
                <a:sym typeface="Montserrat Bold"/>
              </a:rPr>
              <a:t>Một bác sĩ phải quyết định có nên thực hiện xét nghiệm y tế để chẩn đoán bệnh nhân hay không?</a:t>
            </a:r>
          </a:p>
          <a:p>
            <a:pPr algn="ctr">
              <a:lnSpc>
                <a:spcPts val="5541"/>
              </a:lnSpc>
            </a:pPr>
          </a:p>
          <a:p>
            <a:pPr algn="ctr">
              <a:lnSpc>
                <a:spcPts val="5216"/>
              </a:lnSpc>
            </a:pPr>
          </a:p>
          <a:p>
            <a:pPr algn="just">
              <a:lnSpc>
                <a:spcPts val="5541"/>
              </a:lnSpc>
            </a:pPr>
          </a:p>
        </p:txBody>
      </p:sp>
      <p:sp>
        <p:nvSpPr>
          <p:cNvPr name="TextBox 10" id="10"/>
          <p:cNvSpPr txBox="true"/>
          <p:nvPr/>
        </p:nvSpPr>
        <p:spPr>
          <a:xfrm rot="0">
            <a:off x="-2124936" y="6858497"/>
            <a:ext cx="10150594" cy="684275"/>
          </a:xfrm>
          <a:prstGeom prst="rect">
            <a:avLst/>
          </a:prstGeom>
        </p:spPr>
        <p:txBody>
          <a:bodyPr anchor="t" rtlCol="false" tIns="0" lIns="0" bIns="0" rIns="0">
            <a:spAutoFit/>
          </a:bodyPr>
          <a:lstStyle/>
          <a:p>
            <a:pPr algn="ctr">
              <a:lnSpc>
                <a:spcPts val="5952"/>
              </a:lnSpc>
            </a:pPr>
            <a:r>
              <a:rPr lang="en-US" b="true" sz="3200" spc="192">
                <a:solidFill>
                  <a:srgbClr val="000000"/>
                </a:solidFill>
                <a:latin typeface="Montserrat Bold"/>
                <a:ea typeface="Montserrat Bold"/>
                <a:cs typeface="Montserrat Bold"/>
                <a:sym typeface="Montserrat Bold"/>
              </a:rPr>
              <a:t>Kết quả ở Python:</a:t>
            </a:r>
          </a:p>
        </p:txBody>
      </p:sp>
      <p:sp>
        <p:nvSpPr>
          <p:cNvPr name="Freeform 11" id="11"/>
          <p:cNvSpPr/>
          <p:nvPr/>
        </p:nvSpPr>
        <p:spPr>
          <a:xfrm flipH="false" flipV="false" rot="-10800000">
            <a:off x="14339477" y="-1579241"/>
            <a:ext cx="4017146" cy="3158481"/>
          </a:xfrm>
          <a:custGeom>
            <a:avLst/>
            <a:gdLst/>
            <a:ahLst/>
            <a:cxnLst/>
            <a:rect r="r" b="b" t="t" l="l"/>
            <a:pathLst>
              <a:path h="3158481" w="4017146">
                <a:moveTo>
                  <a:pt x="0" y="0"/>
                </a:moveTo>
                <a:lnTo>
                  <a:pt x="4017147" y="0"/>
                </a:lnTo>
                <a:lnTo>
                  <a:pt x="4017147" y="3158482"/>
                </a:lnTo>
                <a:lnTo>
                  <a:pt x="0" y="31584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2" id="12"/>
          <p:cNvSpPr/>
          <p:nvPr/>
        </p:nvSpPr>
        <p:spPr>
          <a:xfrm flipH="false" flipV="false" rot="0">
            <a:off x="-1198263" y="80650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TextBox 13" id="13"/>
          <p:cNvSpPr txBox="true"/>
          <p:nvPr/>
        </p:nvSpPr>
        <p:spPr>
          <a:xfrm rot="0">
            <a:off x="16987439" y="9201150"/>
            <a:ext cx="707469"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53</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822783" y="3738667"/>
            <a:ext cx="7950449" cy="5972775"/>
          </a:xfrm>
          <a:custGeom>
            <a:avLst/>
            <a:gdLst/>
            <a:ahLst/>
            <a:cxnLst/>
            <a:rect r="r" b="b" t="t" l="l"/>
            <a:pathLst>
              <a:path h="5972775" w="7950449">
                <a:moveTo>
                  <a:pt x="0" y="0"/>
                </a:moveTo>
                <a:lnTo>
                  <a:pt x="7950449" y="0"/>
                </a:lnTo>
                <a:lnTo>
                  <a:pt x="7950449" y="5972775"/>
                </a:lnTo>
                <a:lnTo>
                  <a:pt x="0" y="5972775"/>
                </a:lnTo>
                <a:lnTo>
                  <a:pt x="0" y="0"/>
                </a:lnTo>
                <a:close/>
              </a:path>
            </a:pathLst>
          </a:custGeom>
          <a:blipFill>
            <a:blip r:embed="rId3"/>
            <a:stretch>
              <a:fillRect l="0" t="0" r="0" b="0"/>
            </a:stretch>
          </a:blipFill>
        </p:spPr>
      </p:sp>
      <p:sp>
        <p:nvSpPr>
          <p:cNvPr name="Freeform 4" id="4"/>
          <p:cNvSpPr/>
          <p:nvPr/>
        </p:nvSpPr>
        <p:spPr>
          <a:xfrm flipH="false" flipV="false" rot="0">
            <a:off x="9671579" y="3738667"/>
            <a:ext cx="7334239" cy="5800717"/>
          </a:xfrm>
          <a:custGeom>
            <a:avLst/>
            <a:gdLst/>
            <a:ahLst/>
            <a:cxnLst/>
            <a:rect r="r" b="b" t="t" l="l"/>
            <a:pathLst>
              <a:path h="5800717" w="7334239">
                <a:moveTo>
                  <a:pt x="0" y="0"/>
                </a:moveTo>
                <a:lnTo>
                  <a:pt x="7334239" y="0"/>
                </a:lnTo>
                <a:lnTo>
                  <a:pt x="7334239" y="5800717"/>
                </a:lnTo>
                <a:lnTo>
                  <a:pt x="0" y="5800717"/>
                </a:lnTo>
                <a:lnTo>
                  <a:pt x="0" y="0"/>
                </a:lnTo>
                <a:close/>
              </a:path>
            </a:pathLst>
          </a:custGeom>
          <a:blipFill>
            <a:blip r:embed="rId4"/>
            <a:stretch>
              <a:fillRect l="0" t="0" r="0" b="0"/>
            </a:stretch>
          </a:blipFill>
        </p:spPr>
      </p:sp>
      <p:sp>
        <p:nvSpPr>
          <p:cNvPr name="TextBox 5" id="5"/>
          <p:cNvSpPr txBox="true"/>
          <p:nvPr/>
        </p:nvSpPr>
        <p:spPr>
          <a:xfrm rot="0">
            <a:off x="1028700" y="340486"/>
            <a:ext cx="8092094" cy="688214"/>
          </a:xfrm>
          <a:prstGeom prst="rect">
            <a:avLst/>
          </a:prstGeom>
        </p:spPr>
        <p:txBody>
          <a:bodyPr anchor="t" rtlCol="false" tIns="0" lIns="0" bIns="0" rIns="0">
            <a:spAutoFit/>
          </a:bodyPr>
          <a:lstStyle/>
          <a:p>
            <a:pPr algn="l">
              <a:lnSpc>
                <a:spcPts val="5141"/>
              </a:lnSpc>
            </a:pPr>
            <a:r>
              <a:rPr lang="en-US" sz="5300" b="true">
                <a:solidFill>
                  <a:srgbClr val="000000"/>
                </a:solidFill>
                <a:latin typeface="Montserrat Bold"/>
                <a:ea typeface="Montserrat Bold"/>
                <a:cs typeface="Montserrat Bold"/>
                <a:sym typeface="Montserrat Bold"/>
              </a:rPr>
              <a:t>Kết quả</a:t>
            </a:r>
          </a:p>
        </p:txBody>
      </p:sp>
      <p:sp>
        <p:nvSpPr>
          <p:cNvPr name="TextBox 6" id="6"/>
          <p:cNvSpPr txBox="true"/>
          <p:nvPr/>
        </p:nvSpPr>
        <p:spPr>
          <a:xfrm rot="0">
            <a:off x="822783" y="1287774"/>
            <a:ext cx="16436517" cy="3395726"/>
          </a:xfrm>
          <a:prstGeom prst="rect">
            <a:avLst/>
          </a:prstGeom>
        </p:spPr>
        <p:txBody>
          <a:bodyPr anchor="t" rtlCol="false" tIns="0" lIns="0" bIns="0" rIns="0">
            <a:spAutoFit/>
          </a:bodyPr>
          <a:lstStyle/>
          <a:p>
            <a:pPr algn="ctr">
              <a:lnSpc>
                <a:spcPts val="5541"/>
              </a:lnSpc>
            </a:pPr>
            <a:r>
              <a:rPr lang="en-US" b="true" sz="3399" spc="203">
                <a:solidFill>
                  <a:srgbClr val="000000"/>
                </a:solidFill>
                <a:latin typeface="Montserrat Semi-Bold"/>
                <a:ea typeface="Montserrat Semi-Bold"/>
                <a:cs typeface="Montserrat Semi-Bold"/>
                <a:sym typeface="Montserrat Semi-Bold"/>
              </a:rPr>
              <a:t>Bài toán: </a:t>
            </a:r>
            <a:r>
              <a:rPr lang="en-US" b="true" sz="3399" spc="203">
                <a:solidFill>
                  <a:srgbClr val="000000"/>
                </a:solidFill>
                <a:latin typeface="Montserrat Bold"/>
                <a:ea typeface="Montserrat Bold"/>
                <a:cs typeface="Montserrat Bold"/>
                <a:sym typeface="Montserrat Bold"/>
              </a:rPr>
              <a:t>Một bác sĩ phải quyết định có nên thực hiện xét nghiệm y tế để chẩn đoán bệnh nhân hay không?</a:t>
            </a:r>
          </a:p>
          <a:p>
            <a:pPr algn="ctr">
              <a:lnSpc>
                <a:spcPts val="5541"/>
              </a:lnSpc>
            </a:pPr>
          </a:p>
          <a:p>
            <a:pPr algn="ctr">
              <a:lnSpc>
                <a:spcPts val="5216"/>
              </a:lnSpc>
            </a:pPr>
          </a:p>
          <a:p>
            <a:pPr algn="just">
              <a:lnSpc>
                <a:spcPts val="5541"/>
              </a:lnSpc>
            </a:pPr>
          </a:p>
        </p:txBody>
      </p:sp>
      <p:sp>
        <p:nvSpPr>
          <p:cNvPr name="TextBox 7" id="7"/>
          <p:cNvSpPr txBox="true"/>
          <p:nvPr/>
        </p:nvSpPr>
        <p:spPr>
          <a:xfrm rot="0">
            <a:off x="-2790761" y="2614924"/>
            <a:ext cx="10150594" cy="684275"/>
          </a:xfrm>
          <a:prstGeom prst="rect">
            <a:avLst/>
          </a:prstGeom>
        </p:spPr>
        <p:txBody>
          <a:bodyPr anchor="t" rtlCol="false" tIns="0" lIns="0" bIns="0" rIns="0">
            <a:spAutoFit/>
          </a:bodyPr>
          <a:lstStyle/>
          <a:p>
            <a:pPr algn="ctr">
              <a:lnSpc>
                <a:spcPts val="5952"/>
              </a:lnSpc>
            </a:pPr>
            <a:r>
              <a:rPr lang="en-US" b="true" sz="3200" spc="192">
                <a:solidFill>
                  <a:srgbClr val="000000"/>
                </a:solidFill>
                <a:latin typeface="Montserrat Bold"/>
                <a:ea typeface="Montserrat Bold"/>
                <a:cs typeface="Montserrat Bold"/>
                <a:sym typeface="Montserrat Bold"/>
              </a:rPr>
              <a:t>Mô hình hóa:</a:t>
            </a:r>
          </a:p>
        </p:txBody>
      </p:sp>
      <p:sp>
        <p:nvSpPr>
          <p:cNvPr name="TextBox 8" id="8"/>
          <p:cNvSpPr txBox="true"/>
          <p:nvPr/>
        </p:nvSpPr>
        <p:spPr>
          <a:xfrm rot="0">
            <a:off x="16960352" y="9201150"/>
            <a:ext cx="761643"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54</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4619646" y="5278865"/>
            <a:ext cx="9048709" cy="1806829"/>
          </a:xfrm>
          <a:prstGeom prst="rect">
            <a:avLst/>
          </a:prstGeom>
        </p:spPr>
        <p:txBody>
          <a:bodyPr anchor="t" rtlCol="false" tIns="0" lIns="0" bIns="0" rIns="0">
            <a:spAutoFit/>
          </a:bodyPr>
          <a:lstStyle/>
          <a:p>
            <a:pPr algn="ctr" marL="0" indent="0" lvl="1">
              <a:lnSpc>
                <a:spcPts val="7208"/>
              </a:lnSpc>
            </a:pPr>
            <a:r>
              <a:rPr lang="en-US" b="true" sz="5300" spc="217">
                <a:solidFill>
                  <a:srgbClr val="032649"/>
                </a:solidFill>
                <a:latin typeface="Montserrat Heavy"/>
                <a:ea typeface="Montserrat Heavy"/>
                <a:cs typeface="Montserrat Heavy"/>
                <a:sym typeface="Montserrat Heavy"/>
              </a:rPr>
              <a:t>Value of Information (Giá trị của thông tin)</a:t>
            </a:r>
          </a:p>
        </p:txBody>
      </p:sp>
      <p:sp>
        <p:nvSpPr>
          <p:cNvPr name="TextBox 4" id="4"/>
          <p:cNvSpPr txBox="true"/>
          <p:nvPr/>
        </p:nvSpPr>
        <p:spPr>
          <a:xfrm rot="0">
            <a:off x="8049280" y="3016209"/>
            <a:ext cx="2189440" cy="1390650"/>
          </a:xfrm>
          <a:prstGeom prst="rect">
            <a:avLst/>
          </a:prstGeom>
        </p:spPr>
        <p:txBody>
          <a:bodyPr anchor="t" rtlCol="false" tIns="0" lIns="0" bIns="0" rIns="0">
            <a:spAutoFit/>
          </a:bodyPr>
          <a:lstStyle/>
          <a:p>
            <a:pPr algn="ctr">
              <a:lnSpc>
                <a:spcPts val="10799"/>
              </a:lnSpc>
            </a:pPr>
            <a:r>
              <a:rPr lang="en-US" sz="9999">
                <a:solidFill>
                  <a:srgbClr val="032649"/>
                </a:solidFill>
                <a:latin typeface="Sigmar One"/>
                <a:ea typeface="Sigmar One"/>
                <a:cs typeface="Sigmar One"/>
                <a:sym typeface="Sigmar One"/>
              </a:rPr>
              <a:t>2.6</a:t>
            </a:r>
          </a:p>
        </p:txBody>
      </p:sp>
      <p:sp>
        <p:nvSpPr>
          <p:cNvPr name="Freeform 5" id="5"/>
          <p:cNvSpPr/>
          <p:nvPr/>
        </p:nvSpPr>
        <p:spPr>
          <a:xfrm flipH="false" flipV="false" rot="0">
            <a:off x="-1772987" y="8460512"/>
            <a:ext cx="4051334" cy="2765036"/>
          </a:xfrm>
          <a:custGeom>
            <a:avLst/>
            <a:gdLst/>
            <a:ahLst/>
            <a:cxnLst/>
            <a:rect r="r" b="b" t="t" l="l"/>
            <a:pathLst>
              <a:path h="2765036" w="4051334">
                <a:moveTo>
                  <a:pt x="0" y="0"/>
                </a:moveTo>
                <a:lnTo>
                  <a:pt x="4051334" y="0"/>
                </a:lnTo>
                <a:lnTo>
                  <a:pt x="4051334" y="2765035"/>
                </a:lnTo>
                <a:lnTo>
                  <a:pt x="0" y="27650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1256101">
            <a:off x="15960637" y="-944160"/>
            <a:ext cx="2597326" cy="2796583"/>
          </a:xfrm>
          <a:custGeom>
            <a:avLst/>
            <a:gdLst/>
            <a:ahLst/>
            <a:cxnLst/>
            <a:rect r="r" b="b" t="t" l="l"/>
            <a:pathLst>
              <a:path h="2796583" w="2597326">
                <a:moveTo>
                  <a:pt x="0" y="0"/>
                </a:moveTo>
                <a:lnTo>
                  <a:pt x="2597326" y="0"/>
                </a:lnTo>
                <a:lnTo>
                  <a:pt x="2597326" y="2796583"/>
                </a:lnTo>
                <a:lnTo>
                  <a:pt x="0" y="27965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false" rot="0">
            <a:off x="17259300" y="8028359"/>
            <a:ext cx="2892762" cy="2919301"/>
          </a:xfrm>
          <a:custGeom>
            <a:avLst/>
            <a:gdLst/>
            <a:ahLst/>
            <a:cxnLst/>
            <a:rect r="r" b="b" t="t" l="l"/>
            <a:pathLst>
              <a:path h="2919301" w="2892762">
                <a:moveTo>
                  <a:pt x="0" y="0"/>
                </a:moveTo>
                <a:lnTo>
                  <a:pt x="2892762" y="0"/>
                </a:lnTo>
                <a:lnTo>
                  <a:pt x="2892762" y="2919300"/>
                </a:lnTo>
                <a:lnTo>
                  <a:pt x="0" y="29193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TextBox 8" id="8"/>
          <p:cNvSpPr txBox="true"/>
          <p:nvPr/>
        </p:nvSpPr>
        <p:spPr>
          <a:xfrm rot="0">
            <a:off x="16986903" y="9201150"/>
            <a:ext cx="708541"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55</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4" id="4"/>
          <p:cNvSpPr txBox="true"/>
          <p:nvPr/>
        </p:nvSpPr>
        <p:spPr>
          <a:xfrm rot="0">
            <a:off x="653098" y="884135"/>
            <a:ext cx="17593227" cy="904240"/>
          </a:xfrm>
          <a:prstGeom prst="rect">
            <a:avLst/>
          </a:prstGeom>
        </p:spPr>
        <p:txBody>
          <a:bodyPr anchor="t" rtlCol="false" tIns="0" lIns="0" bIns="0" rIns="0">
            <a:spAutoFit/>
          </a:bodyPr>
          <a:lstStyle/>
          <a:p>
            <a:pPr algn="l">
              <a:lnSpc>
                <a:spcPts val="7204"/>
              </a:lnSpc>
            </a:pPr>
            <a:r>
              <a:rPr lang="en-US" sz="5499" b="true">
                <a:solidFill>
                  <a:srgbClr val="100F0D"/>
                </a:solidFill>
                <a:latin typeface="Montserrat Bold"/>
                <a:ea typeface="Montserrat Bold"/>
                <a:cs typeface="Montserrat Bold"/>
                <a:sym typeface="Montserrat Bold"/>
              </a:rPr>
              <a:t>Value of Information - VOI (Giá trị của thông tin) </a:t>
            </a:r>
          </a:p>
        </p:txBody>
      </p:sp>
      <p:sp>
        <p:nvSpPr>
          <p:cNvPr name="Freeform 5" id="5"/>
          <p:cNvSpPr/>
          <p:nvPr/>
        </p:nvSpPr>
        <p:spPr>
          <a:xfrm flipH="false" flipV="false" rot="0">
            <a:off x="17259300" y="8836223"/>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1421274" y="-2039892"/>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10176029" y="9591213"/>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0">
            <a:off x="5070530" y="-2539667"/>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0">
            <a:off x="199691" y="2335537"/>
            <a:ext cx="1658017" cy="501550"/>
          </a:xfrm>
          <a:custGeom>
            <a:avLst/>
            <a:gdLst/>
            <a:ahLst/>
            <a:cxnLst/>
            <a:rect r="r" b="b" t="t" l="l"/>
            <a:pathLst>
              <a:path h="501550" w="1658017">
                <a:moveTo>
                  <a:pt x="0" y="0"/>
                </a:moveTo>
                <a:lnTo>
                  <a:pt x="1658018" y="0"/>
                </a:lnTo>
                <a:lnTo>
                  <a:pt x="1658018" y="501550"/>
                </a:lnTo>
                <a:lnTo>
                  <a:pt x="0" y="50155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0" id="10"/>
          <p:cNvSpPr txBox="true"/>
          <p:nvPr/>
        </p:nvSpPr>
        <p:spPr>
          <a:xfrm rot="0">
            <a:off x="2138382" y="2312250"/>
            <a:ext cx="14011235" cy="1670980"/>
          </a:xfrm>
          <a:prstGeom prst="rect">
            <a:avLst/>
          </a:prstGeom>
        </p:spPr>
        <p:txBody>
          <a:bodyPr anchor="t" rtlCol="false" tIns="0" lIns="0" bIns="0" rIns="0">
            <a:spAutoFit/>
          </a:bodyPr>
          <a:lstStyle/>
          <a:p>
            <a:pPr algn="just">
              <a:lnSpc>
                <a:spcPts val="4434"/>
              </a:lnSpc>
            </a:pPr>
            <a:r>
              <a:rPr lang="en-US" b="true" sz="3284" spc="197">
                <a:solidFill>
                  <a:srgbClr val="100F0D"/>
                </a:solidFill>
                <a:latin typeface="Montserrat Medium"/>
                <a:ea typeface="Montserrat Medium"/>
                <a:cs typeface="Montserrat Medium"/>
                <a:sym typeface="Montserrat Medium"/>
              </a:rPr>
              <a:t>Là việc đo lường mức độ cải thiện trong quyết định khi có thêm thông tin mới. </a:t>
            </a:r>
          </a:p>
          <a:p>
            <a:pPr algn="just" marL="0" indent="0" lvl="0">
              <a:lnSpc>
                <a:spcPts val="4434"/>
              </a:lnSpc>
              <a:spcBef>
                <a:spcPct val="0"/>
              </a:spcBef>
            </a:pPr>
          </a:p>
        </p:txBody>
      </p:sp>
      <p:sp>
        <p:nvSpPr>
          <p:cNvPr name="TextBox 11" id="11"/>
          <p:cNvSpPr txBox="true"/>
          <p:nvPr/>
        </p:nvSpPr>
        <p:spPr>
          <a:xfrm rot="0">
            <a:off x="1365647" y="6248274"/>
            <a:ext cx="16168129" cy="2099304"/>
          </a:xfrm>
          <a:prstGeom prst="rect">
            <a:avLst/>
          </a:prstGeom>
        </p:spPr>
        <p:txBody>
          <a:bodyPr anchor="t" rtlCol="false" tIns="0" lIns="0" bIns="0" rIns="0">
            <a:spAutoFit/>
          </a:bodyPr>
          <a:lstStyle/>
          <a:p>
            <a:pPr algn="just">
              <a:lnSpc>
                <a:spcPts val="5639"/>
              </a:lnSpc>
            </a:pPr>
            <a:r>
              <a:rPr lang="en-US" b="true" sz="3661" spc="219">
                <a:solidFill>
                  <a:srgbClr val="100F0D"/>
                </a:solidFill>
                <a:latin typeface="Montserrat Bold"/>
                <a:ea typeface="Montserrat Bold"/>
                <a:cs typeface="Montserrat Bold"/>
                <a:sym typeface="Montserrat Bold"/>
              </a:rPr>
              <a:t>VOI </a:t>
            </a:r>
            <a:r>
              <a:rPr lang="en-US" b="true" sz="3661" spc="219">
                <a:solidFill>
                  <a:srgbClr val="100F0D"/>
                </a:solidFill>
                <a:latin typeface="Montserrat Medium"/>
                <a:ea typeface="Montserrat Medium"/>
                <a:cs typeface="Montserrat Medium"/>
                <a:sym typeface="Montserrat Medium"/>
              </a:rPr>
              <a:t>cho thấy thông tin hữu ích đến mức nào khi giúp đưa ra quyết định tối ưu hơn, đặc biệt trong điều kiện không chắc chắn.</a:t>
            </a:r>
            <a:r>
              <a:rPr lang="en-US" b="true" sz="3661" spc="219">
                <a:solidFill>
                  <a:srgbClr val="100F0D"/>
                </a:solidFill>
                <a:latin typeface="Montserrat Medium"/>
                <a:ea typeface="Montserrat Medium"/>
                <a:cs typeface="Montserrat Medium"/>
                <a:sym typeface="Montserrat Medium"/>
              </a:rPr>
              <a:t> </a:t>
            </a:r>
          </a:p>
        </p:txBody>
      </p:sp>
      <p:sp>
        <p:nvSpPr>
          <p:cNvPr name="TextBox 12" id="12"/>
          <p:cNvSpPr txBox="true"/>
          <p:nvPr/>
        </p:nvSpPr>
        <p:spPr>
          <a:xfrm rot="0">
            <a:off x="1365647" y="4819650"/>
            <a:ext cx="12734552" cy="590550"/>
          </a:xfrm>
          <a:prstGeom prst="rect">
            <a:avLst/>
          </a:prstGeom>
        </p:spPr>
        <p:txBody>
          <a:bodyPr anchor="t" rtlCol="false" tIns="0" lIns="0" bIns="0" rIns="0">
            <a:spAutoFit/>
          </a:bodyPr>
          <a:lstStyle/>
          <a:p>
            <a:pPr algn="just" marL="0" indent="0" lvl="0">
              <a:lnSpc>
                <a:spcPts val="4725"/>
              </a:lnSpc>
              <a:spcBef>
                <a:spcPct val="0"/>
              </a:spcBef>
            </a:pPr>
            <a:r>
              <a:rPr lang="en-US" b="true" sz="3500" spc="210">
                <a:solidFill>
                  <a:srgbClr val="100F0D"/>
                </a:solidFill>
                <a:latin typeface="Montserrat Bold"/>
                <a:ea typeface="Montserrat Bold"/>
                <a:cs typeface="Montserrat Bold"/>
                <a:sym typeface="Montserrat Bold"/>
              </a:rPr>
              <a:t>Khả năng của VOI:</a:t>
            </a:r>
          </a:p>
        </p:txBody>
      </p:sp>
      <p:sp>
        <p:nvSpPr>
          <p:cNvPr name="TextBox 13" id="13"/>
          <p:cNvSpPr txBox="true"/>
          <p:nvPr/>
        </p:nvSpPr>
        <p:spPr>
          <a:xfrm rot="0">
            <a:off x="16974878" y="9201150"/>
            <a:ext cx="732592"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56</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461486" y="757681"/>
            <a:ext cx="8092094" cy="1431862"/>
          </a:xfrm>
          <a:prstGeom prst="rect">
            <a:avLst/>
          </a:prstGeom>
        </p:spPr>
        <p:txBody>
          <a:bodyPr anchor="t" rtlCol="false" tIns="0" lIns="0" bIns="0" rIns="0">
            <a:spAutoFit/>
          </a:bodyPr>
          <a:lstStyle/>
          <a:p>
            <a:pPr algn="l">
              <a:lnSpc>
                <a:spcPts val="5141"/>
              </a:lnSpc>
            </a:pPr>
            <a:r>
              <a:rPr lang="en-US" sz="5300" b="true">
                <a:solidFill>
                  <a:srgbClr val="000000"/>
                </a:solidFill>
                <a:latin typeface="Montserrat Bold"/>
                <a:ea typeface="Montserrat Bold"/>
                <a:cs typeface="Montserrat Bold"/>
                <a:sym typeface="Montserrat Bold"/>
              </a:rPr>
              <a:t>Công thức:</a:t>
            </a:r>
          </a:p>
          <a:p>
            <a:pPr algn="l">
              <a:lnSpc>
                <a:spcPts val="5820"/>
              </a:lnSpc>
            </a:pPr>
          </a:p>
        </p:txBody>
      </p:sp>
      <p:sp>
        <p:nvSpPr>
          <p:cNvPr name="TextBox 4" id="4"/>
          <p:cNvSpPr txBox="true"/>
          <p:nvPr/>
        </p:nvSpPr>
        <p:spPr>
          <a:xfrm rot="0">
            <a:off x="1488364" y="4699127"/>
            <a:ext cx="15311272" cy="4559173"/>
          </a:xfrm>
          <a:prstGeom prst="rect">
            <a:avLst/>
          </a:prstGeom>
        </p:spPr>
        <p:txBody>
          <a:bodyPr anchor="t" rtlCol="false" tIns="0" lIns="0" bIns="0" rIns="0">
            <a:spAutoFit/>
          </a:bodyPr>
          <a:lstStyle/>
          <a:p>
            <a:pPr algn="just">
              <a:lnSpc>
                <a:spcPts val="5216"/>
              </a:lnSpc>
            </a:pPr>
            <a:r>
              <a:rPr lang="en-US" b="true" sz="3200" spc="192">
                <a:solidFill>
                  <a:srgbClr val="000000"/>
                </a:solidFill>
                <a:latin typeface="Montserrat Semi-Bold"/>
                <a:ea typeface="Montserrat Semi-Bold"/>
                <a:cs typeface="Montserrat Semi-Bold"/>
                <a:sym typeface="Montserrat Semi-Bold"/>
              </a:rPr>
              <a:t>Trong đó:</a:t>
            </a:r>
          </a:p>
          <a:p>
            <a:pPr algn="just" marL="690881" indent="-345440" lvl="1">
              <a:lnSpc>
                <a:spcPts val="5216"/>
              </a:lnSpc>
              <a:buFont typeface="Arial"/>
              <a:buChar char="•"/>
            </a:pPr>
            <a:r>
              <a:rPr lang="en-US" b="true" sz="3200" spc="192">
                <a:solidFill>
                  <a:srgbClr val="000000"/>
                </a:solidFill>
                <a:latin typeface="Montserrat Semi-Bold"/>
                <a:ea typeface="Montserrat Semi-Bold"/>
                <a:cs typeface="Montserrat Semi-Bold"/>
                <a:sym typeface="Montserrat Semi-Bold"/>
              </a:rPr>
              <a:t>O’ : Biến thông tin mới      </a:t>
            </a:r>
          </a:p>
          <a:p>
            <a:pPr algn="just" marL="690881" indent="-345440" lvl="1">
              <a:lnSpc>
                <a:spcPts val="5216"/>
              </a:lnSpc>
              <a:buFont typeface="Arial"/>
              <a:buChar char="•"/>
            </a:pPr>
            <a:r>
              <a:rPr lang="en-US" b="true" sz="3200" spc="192">
                <a:solidFill>
                  <a:srgbClr val="000000"/>
                </a:solidFill>
                <a:latin typeface="Montserrat Semi-Bold"/>
                <a:ea typeface="Montserrat Semi-Bold"/>
                <a:cs typeface="Montserrat Semi-Bold"/>
                <a:sym typeface="Montserrat Semi-Bold"/>
              </a:rPr>
              <a:t>o </a:t>
            </a:r>
            <a:r>
              <a:rPr lang="en-US" b="true" sz="3200" spc="192">
                <a:solidFill>
                  <a:srgbClr val="000000"/>
                </a:solidFill>
                <a:latin typeface="Montserrat Semi-Bold"/>
                <a:ea typeface="Montserrat Semi-Bold"/>
                <a:cs typeface="Montserrat Semi-Bold"/>
                <a:sym typeface="Montserrat Semi-Bold"/>
              </a:rPr>
              <a:t>:  Biến bằng chứng hiện tại.</a:t>
            </a:r>
          </a:p>
          <a:p>
            <a:pPr algn="just" marL="690881" indent="-345440" lvl="1">
              <a:lnSpc>
                <a:spcPts val="5216"/>
              </a:lnSpc>
              <a:buFont typeface="Arial"/>
              <a:buChar char="•"/>
            </a:pPr>
            <a:r>
              <a:rPr lang="en-US" b="true" sz="3200" spc="192">
                <a:solidFill>
                  <a:srgbClr val="000000"/>
                </a:solidFill>
                <a:latin typeface="Montserrat Semi-Bold"/>
                <a:ea typeface="Montserrat Semi-Bold"/>
                <a:cs typeface="Montserrat Semi-Bold"/>
                <a:sym typeface="Montserrat Semi-Bold"/>
              </a:rPr>
              <a:t>P(o’|o) : là xác xuất của biến O’ dựa trên bằng chứng o .</a:t>
            </a:r>
          </a:p>
          <a:p>
            <a:pPr algn="just" marL="690881" indent="-345440" lvl="1">
              <a:lnSpc>
                <a:spcPts val="5216"/>
              </a:lnSpc>
              <a:buFont typeface="Arial"/>
              <a:buChar char="•"/>
            </a:pPr>
            <a:r>
              <a:rPr lang="en-US" b="true" sz="3200" spc="192">
                <a:solidFill>
                  <a:srgbClr val="000000"/>
                </a:solidFill>
                <a:latin typeface="Montserrat Semi-Bold"/>
                <a:ea typeface="Montserrat Semi-Bold"/>
                <a:cs typeface="Montserrat Semi-Bold"/>
                <a:sym typeface="Montserrat Semi-Bold"/>
              </a:rPr>
              <a:t>EU*(o,o’): Tiện ích kỳ vọng tối ưu khi biết thêm thông tin o′.</a:t>
            </a:r>
          </a:p>
          <a:p>
            <a:pPr algn="just" marL="690881" indent="-345440" lvl="1">
              <a:lnSpc>
                <a:spcPts val="5216"/>
              </a:lnSpc>
              <a:buFont typeface="Arial"/>
              <a:buChar char="•"/>
            </a:pPr>
            <a:r>
              <a:rPr lang="en-US" b="true" sz="3200" spc="192">
                <a:solidFill>
                  <a:srgbClr val="000000"/>
                </a:solidFill>
                <a:latin typeface="Montserrat Semi-Bold"/>
                <a:ea typeface="Montserrat Semi-Bold"/>
                <a:cs typeface="Montserrat Semi-Bold"/>
                <a:sym typeface="Montserrat Semi-Bold"/>
              </a:rPr>
              <a:t>VOI(O’|o) : Giá trị của Thông tin O′.</a:t>
            </a:r>
          </a:p>
          <a:p>
            <a:pPr algn="just">
              <a:lnSpc>
                <a:spcPts val="5216"/>
              </a:lnSpc>
            </a:pPr>
          </a:p>
        </p:txBody>
      </p:sp>
      <p:grpSp>
        <p:nvGrpSpPr>
          <p:cNvPr name="Group 5" id="5"/>
          <p:cNvGrpSpPr/>
          <p:nvPr/>
        </p:nvGrpSpPr>
        <p:grpSpPr>
          <a:xfrm rot="0">
            <a:off x="2952101" y="1919236"/>
            <a:ext cx="13492057" cy="2178445"/>
            <a:chOff x="0" y="0"/>
            <a:chExt cx="4988830" cy="805503"/>
          </a:xfrm>
        </p:grpSpPr>
        <p:sp>
          <p:nvSpPr>
            <p:cNvPr name="Freeform 6" id="6"/>
            <p:cNvSpPr/>
            <p:nvPr/>
          </p:nvSpPr>
          <p:spPr>
            <a:xfrm flipH="false" flipV="false" rot="0">
              <a:off x="0" y="0"/>
              <a:ext cx="4988830" cy="805503"/>
            </a:xfrm>
            <a:custGeom>
              <a:avLst/>
              <a:gdLst/>
              <a:ahLst/>
              <a:cxnLst/>
              <a:rect r="r" b="b" t="t" l="l"/>
              <a:pathLst>
                <a:path h="805503" w="4988830">
                  <a:moveTo>
                    <a:pt x="8607" y="0"/>
                  </a:moveTo>
                  <a:lnTo>
                    <a:pt x="4980223" y="0"/>
                  </a:lnTo>
                  <a:cubicBezTo>
                    <a:pt x="4984977" y="0"/>
                    <a:pt x="4988830" y="3854"/>
                    <a:pt x="4988830" y="8607"/>
                  </a:cubicBezTo>
                  <a:lnTo>
                    <a:pt x="4988830" y="796896"/>
                  </a:lnTo>
                  <a:cubicBezTo>
                    <a:pt x="4988830" y="801649"/>
                    <a:pt x="4984977" y="805503"/>
                    <a:pt x="4980223" y="805503"/>
                  </a:cubicBezTo>
                  <a:lnTo>
                    <a:pt x="8607" y="805503"/>
                  </a:lnTo>
                  <a:cubicBezTo>
                    <a:pt x="3854" y="805503"/>
                    <a:pt x="0" y="801649"/>
                    <a:pt x="0" y="796896"/>
                  </a:cubicBezTo>
                  <a:lnTo>
                    <a:pt x="0" y="8607"/>
                  </a:lnTo>
                  <a:cubicBezTo>
                    <a:pt x="0" y="3854"/>
                    <a:pt x="3854" y="0"/>
                    <a:pt x="8607" y="0"/>
                  </a:cubicBezTo>
                  <a:close/>
                </a:path>
              </a:pathLst>
            </a:custGeom>
            <a:solidFill>
              <a:srgbClr val="E9F4FF"/>
            </a:solidFill>
            <a:ln w="9525" cap="sq">
              <a:solidFill>
                <a:srgbClr val="000000"/>
              </a:solidFill>
              <a:prstDash val="solid"/>
              <a:miter/>
            </a:ln>
          </p:spPr>
        </p:sp>
        <p:sp>
          <p:nvSpPr>
            <p:cNvPr name="TextBox 7" id="7"/>
            <p:cNvSpPr txBox="true"/>
            <p:nvPr/>
          </p:nvSpPr>
          <p:spPr>
            <a:xfrm>
              <a:off x="0" y="-38100"/>
              <a:ext cx="4988830" cy="84360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3720571" y="2636371"/>
            <a:ext cx="11666018" cy="1180088"/>
            <a:chOff x="0" y="0"/>
            <a:chExt cx="15554690" cy="1573451"/>
          </a:xfrm>
        </p:grpSpPr>
        <p:sp>
          <p:nvSpPr>
            <p:cNvPr name="Freeform 9" id="9"/>
            <p:cNvSpPr/>
            <p:nvPr/>
          </p:nvSpPr>
          <p:spPr>
            <a:xfrm flipH="false" flipV="false" rot="0">
              <a:off x="0" y="0"/>
              <a:ext cx="15554690" cy="1573451"/>
            </a:xfrm>
            <a:custGeom>
              <a:avLst/>
              <a:gdLst/>
              <a:ahLst/>
              <a:cxnLst/>
              <a:rect r="r" b="b" t="t" l="l"/>
              <a:pathLst>
                <a:path h="1573451" w="15554690">
                  <a:moveTo>
                    <a:pt x="0" y="0"/>
                  </a:moveTo>
                  <a:lnTo>
                    <a:pt x="15554690" y="0"/>
                  </a:lnTo>
                  <a:lnTo>
                    <a:pt x="15554690" y="1573451"/>
                  </a:lnTo>
                  <a:lnTo>
                    <a:pt x="0" y="15734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TextBox 10" id="10"/>
          <p:cNvSpPr txBox="true"/>
          <p:nvPr/>
        </p:nvSpPr>
        <p:spPr>
          <a:xfrm rot="0">
            <a:off x="16980176" y="9201150"/>
            <a:ext cx="721995"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57</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461486" y="757681"/>
            <a:ext cx="14380024" cy="1431862"/>
          </a:xfrm>
          <a:prstGeom prst="rect">
            <a:avLst/>
          </a:prstGeom>
        </p:spPr>
        <p:txBody>
          <a:bodyPr anchor="t" rtlCol="false" tIns="0" lIns="0" bIns="0" rIns="0">
            <a:spAutoFit/>
          </a:bodyPr>
          <a:lstStyle/>
          <a:p>
            <a:pPr algn="l">
              <a:lnSpc>
                <a:spcPts val="5141"/>
              </a:lnSpc>
            </a:pPr>
            <a:r>
              <a:rPr lang="en-US" sz="5300" b="true">
                <a:solidFill>
                  <a:srgbClr val="000000"/>
                </a:solidFill>
                <a:latin typeface="Montserrat Bold"/>
                <a:ea typeface="Montserrat Bold"/>
                <a:cs typeface="Montserrat Bold"/>
                <a:sym typeface="Montserrat Bold"/>
              </a:rPr>
              <a:t>Hoặc ta có thể hiểu bằng công thức:</a:t>
            </a:r>
          </a:p>
          <a:p>
            <a:pPr algn="l">
              <a:lnSpc>
                <a:spcPts val="5820"/>
              </a:lnSpc>
            </a:pPr>
          </a:p>
        </p:txBody>
      </p:sp>
      <p:sp>
        <p:nvSpPr>
          <p:cNvPr name="TextBox 4" id="4"/>
          <p:cNvSpPr txBox="true"/>
          <p:nvPr/>
        </p:nvSpPr>
        <p:spPr>
          <a:xfrm rot="0">
            <a:off x="1461486" y="3964331"/>
            <a:ext cx="15567504" cy="3296791"/>
          </a:xfrm>
          <a:prstGeom prst="rect">
            <a:avLst/>
          </a:prstGeom>
        </p:spPr>
        <p:txBody>
          <a:bodyPr anchor="t" rtlCol="false" tIns="0" lIns="0" bIns="0" rIns="0">
            <a:spAutoFit/>
          </a:bodyPr>
          <a:lstStyle/>
          <a:p>
            <a:pPr algn="just">
              <a:lnSpc>
                <a:spcPts val="5303"/>
              </a:lnSpc>
            </a:pPr>
            <a:r>
              <a:rPr lang="en-US" b="true" sz="3253" spc="195">
                <a:solidFill>
                  <a:srgbClr val="000000"/>
                </a:solidFill>
                <a:latin typeface="Montserrat Semi-Bold"/>
                <a:ea typeface="Montserrat Semi-Bold"/>
                <a:cs typeface="Montserrat Semi-Bold"/>
                <a:sym typeface="Montserrat Semi-Bold"/>
              </a:rPr>
              <a:t>Trong đó:</a:t>
            </a:r>
          </a:p>
          <a:p>
            <a:pPr algn="just" marL="702442" indent="-351221" lvl="1">
              <a:lnSpc>
                <a:spcPts val="5303"/>
              </a:lnSpc>
              <a:buFont typeface="Arial"/>
              <a:buChar char="•"/>
            </a:pPr>
            <a:r>
              <a:rPr lang="en-US" b="true" sz="3253" spc="195">
                <a:solidFill>
                  <a:srgbClr val="000000"/>
                </a:solidFill>
                <a:latin typeface="Montserrat Semi-Bold"/>
                <a:ea typeface="Montserrat Semi-Bold"/>
                <a:cs typeface="Montserrat Semi-Bold"/>
                <a:sym typeface="Montserrat Semi-Bold"/>
              </a:rPr>
              <a:t>EU_info: Tiện ích kỳ vọng có thông tin</a:t>
            </a:r>
          </a:p>
          <a:p>
            <a:pPr algn="just" marL="702442" indent="-351221" lvl="1">
              <a:lnSpc>
                <a:spcPts val="5303"/>
              </a:lnSpc>
              <a:buFont typeface="Arial"/>
              <a:buChar char="•"/>
            </a:pPr>
            <a:r>
              <a:rPr lang="en-US" b="true" sz="3253" spc="195">
                <a:solidFill>
                  <a:srgbClr val="000000"/>
                </a:solidFill>
                <a:latin typeface="Montserrat Semi-Bold"/>
                <a:ea typeface="Montserrat Semi-Bold"/>
                <a:cs typeface="Montserrat Semi-Bold"/>
                <a:sym typeface="Montserrat Semi-Bold"/>
              </a:rPr>
              <a:t>EU_noinfo</a:t>
            </a:r>
            <a:r>
              <a:rPr lang="en-US" b="true" sz="3253" spc="195">
                <a:solidFill>
                  <a:srgbClr val="000000"/>
                </a:solidFill>
                <a:latin typeface="Montserrat Semi-Bold"/>
                <a:ea typeface="Montserrat Semi-Bold"/>
                <a:cs typeface="Montserrat Semi-Bold"/>
                <a:sym typeface="Montserrat Semi-Bold"/>
              </a:rPr>
              <a:t>:  Tiện ích kỳ vọng không có thông tin</a:t>
            </a:r>
          </a:p>
          <a:p>
            <a:pPr algn="just">
              <a:lnSpc>
                <a:spcPts val="5303"/>
              </a:lnSpc>
            </a:pPr>
          </a:p>
          <a:p>
            <a:pPr algn="just">
              <a:lnSpc>
                <a:spcPts val="5303"/>
              </a:lnSpc>
            </a:pPr>
          </a:p>
        </p:txBody>
      </p:sp>
      <p:grpSp>
        <p:nvGrpSpPr>
          <p:cNvPr name="Group 5" id="5"/>
          <p:cNvGrpSpPr/>
          <p:nvPr/>
        </p:nvGrpSpPr>
        <p:grpSpPr>
          <a:xfrm rot="0">
            <a:off x="2952101" y="1919236"/>
            <a:ext cx="13492057" cy="2178445"/>
            <a:chOff x="0" y="0"/>
            <a:chExt cx="4988830" cy="805503"/>
          </a:xfrm>
        </p:grpSpPr>
        <p:sp>
          <p:nvSpPr>
            <p:cNvPr name="Freeform 6" id="6"/>
            <p:cNvSpPr/>
            <p:nvPr/>
          </p:nvSpPr>
          <p:spPr>
            <a:xfrm flipH="false" flipV="false" rot="0">
              <a:off x="0" y="0"/>
              <a:ext cx="4988830" cy="805503"/>
            </a:xfrm>
            <a:custGeom>
              <a:avLst/>
              <a:gdLst/>
              <a:ahLst/>
              <a:cxnLst/>
              <a:rect r="r" b="b" t="t" l="l"/>
              <a:pathLst>
                <a:path h="805503" w="4988830">
                  <a:moveTo>
                    <a:pt x="8607" y="0"/>
                  </a:moveTo>
                  <a:lnTo>
                    <a:pt x="4980223" y="0"/>
                  </a:lnTo>
                  <a:cubicBezTo>
                    <a:pt x="4984977" y="0"/>
                    <a:pt x="4988830" y="3854"/>
                    <a:pt x="4988830" y="8607"/>
                  </a:cubicBezTo>
                  <a:lnTo>
                    <a:pt x="4988830" y="796896"/>
                  </a:lnTo>
                  <a:cubicBezTo>
                    <a:pt x="4988830" y="801649"/>
                    <a:pt x="4984977" y="805503"/>
                    <a:pt x="4980223" y="805503"/>
                  </a:cubicBezTo>
                  <a:lnTo>
                    <a:pt x="8607" y="805503"/>
                  </a:lnTo>
                  <a:cubicBezTo>
                    <a:pt x="3854" y="805503"/>
                    <a:pt x="0" y="801649"/>
                    <a:pt x="0" y="796896"/>
                  </a:cubicBezTo>
                  <a:lnTo>
                    <a:pt x="0" y="8607"/>
                  </a:lnTo>
                  <a:cubicBezTo>
                    <a:pt x="0" y="3854"/>
                    <a:pt x="3854" y="0"/>
                    <a:pt x="8607" y="0"/>
                  </a:cubicBezTo>
                  <a:close/>
                </a:path>
              </a:pathLst>
            </a:custGeom>
            <a:solidFill>
              <a:srgbClr val="E9F4FF"/>
            </a:solidFill>
            <a:ln w="9525" cap="sq">
              <a:solidFill>
                <a:srgbClr val="000000"/>
              </a:solidFill>
              <a:prstDash val="solid"/>
              <a:miter/>
            </a:ln>
          </p:spPr>
        </p:sp>
        <p:sp>
          <p:nvSpPr>
            <p:cNvPr name="TextBox 7" id="7"/>
            <p:cNvSpPr txBox="true"/>
            <p:nvPr/>
          </p:nvSpPr>
          <p:spPr>
            <a:xfrm>
              <a:off x="0" y="-38100"/>
              <a:ext cx="4988830" cy="84360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3694861" y="2722335"/>
            <a:ext cx="11536567" cy="997757"/>
            <a:chOff x="0" y="0"/>
            <a:chExt cx="15382090" cy="1330343"/>
          </a:xfrm>
        </p:grpSpPr>
        <p:sp>
          <p:nvSpPr>
            <p:cNvPr name="Freeform 9" id="9"/>
            <p:cNvSpPr/>
            <p:nvPr/>
          </p:nvSpPr>
          <p:spPr>
            <a:xfrm flipH="false" flipV="false" rot="0">
              <a:off x="0" y="0"/>
              <a:ext cx="15382090" cy="1330343"/>
            </a:xfrm>
            <a:custGeom>
              <a:avLst/>
              <a:gdLst/>
              <a:ahLst/>
              <a:cxnLst/>
              <a:rect r="r" b="b" t="t" l="l"/>
              <a:pathLst>
                <a:path h="1330343" w="15382090">
                  <a:moveTo>
                    <a:pt x="0" y="0"/>
                  </a:moveTo>
                  <a:lnTo>
                    <a:pt x="15382090" y="0"/>
                  </a:lnTo>
                  <a:lnTo>
                    <a:pt x="15382090" y="1330343"/>
                  </a:lnTo>
                  <a:lnTo>
                    <a:pt x="0" y="133034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TextBox 10" id="10"/>
          <p:cNvSpPr txBox="true"/>
          <p:nvPr/>
        </p:nvSpPr>
        <p:spPr>
          <a:xfrm rot="0">
            <a:off x="818962" y="7127773"/>
            <a:ext cx="17288365" cy="1981623"/>
          </a:xfrm>
          <a:prstGeom prst="rect">
            <a:avLst/>
          </a:prstGeom>
        </p:spPr>
        <p:txBody>
          <a:bodyPr anchor="t" rtlCol="false" tIns="0" lIns="0" bIns="0" rIns="0">
            <a:spAutoFit/>
          </a:bodyPr>
          <a:lstStyle/>
          <a:p>
            <a:pPr algn="l">
              <a:lnSpc>
                <a:spcPts val="5389"/>
              </a:lnSpc>
            </a:pPr>
            <a:r>
              <a:rPr lang="en-US" sz="3306" spc="198">
                <a:solidFill>
                  <a:srgbClr val="000000"/>
                </a:solidFill>
                <a:latin typeface="Montserrat"/>
                <a:ea typeface="Montserrat"/>
                <a:cs typeface="Montserrat"/>
                <a:sym typeface="Montserrat"/>
              </a:rPr>
              <a:t>Giá trị của </a:t>
            </a:r>
            <a:r>
              <a:rPr lang="en-US" sz="3306" spc="198" b="true">
                <a:solidFill>
                  <a:srgbClr val="000000"/>
                </a:solidFill>
                <a:latin typeface="Montserrat Bold"/>
                <a:ea typeface="Montserrat Bold"/>
                <a:cs typeface="Montserrat Bold"/>
                <a:sym typeface="Montserrat Bold"/>
              </a:rPr>
              <a:t>VOI</a:t>
            </a:r>
            <a:r>
              <a:rPr lang="en-US" sz="3306" spc="198">
                <a:solidFill>
                  <a:srgbClr val="000000"/>
                </a:solidFill>
                <a:latin typeface="Montserrat"/>
                <a:ea typeface="Montserrat"/>
                <a:cs typeface="Montserrat"/>
                <a:sym typeface="Montserrat"/>
              </a:rPr>
              <a:t> </a:t>
            </a:r>
            <a:r>
              <a:rPr lang="en-US" sz="3306" spc="198" b="true">
                <a:solidFill>
                  <a:srgbClr val="000000"/>
                </a:solidFill>
                <a:latin typeface="Montserrat Bold"/>
                <a:ea typeface="Montserrat Bold"/>
                <a:cs typeface="Montserrat Bold"/>
                <a:sym typeface="Montserrat Bold"/>
              </a:rPr>
              <a:t>không bao giờ âm</a:t>
            </a:r>
            <a:r>
              <a:rPr lang="en-US" sz="3306" spc="198">
                <a:solidFill>
                  <a:srgbClr val="000000"/>
                </a:solidFill>
                <a:latin typeface="Montserrat"/>
                <a:ea typeface="Montserrat"/>
                <a:cs typeface="Montserrat"/>
                <a:sym typeface="Montserrat"/>
              </a:rPr>
              <a:t> . </a:t>
            </a:r>
            <a:r>
              <a:rPr lang="en-US" sz="3306" spc="198" b="true">
                <a:solidFill>
                  <a:srgbClr val="000000"/>
                </a:solidFill>
                <a:latin typeface="Montserrat Bold"/>
                <a:ea typeface="Montserrat Bold"/>
                <a:cs typeface="Montserrat Bold"/>
                <a:sym typeface="Montserrat Bold"/>
              </a:rPr>
              <a:t>Tiện ích kỳ vọng</a:t>
            </a:r>
            <a:r>
              <a:rPr lang="en-US" sz="3306" spc="198">
                <a:solidFill>
                  <a:srgbClr val="000000"/>
                </a:solidFill>
                <a:latin typeface="Montserrat"/>
                <a:ea typeface="Montserrat"/>
                <a:cs typeface="Montserrat"/>
                <a:sym typeface="Montserrat"/>
              </a:rPr>
              <a:t> chỉ có thể tăng nếu các quan sát bổ sung dẫn đến các quyết định tối ưu khác nhau. </a:t>
            </a:r>
          </a:p>
          <a:p>
            <a:pPr algn="l">
              <a:lnSpc>
                <a:spcPts val="5389"/>
              </a:lnSpc>
            </a:pPr>
          </a:p>
        </p:txBody>
      </p:sp>
      <p:sp>
        <p:nvSpPr>
          <p:cNvPr name="TextBox 11" id="11"/>
          <p:cNvSpPr txBox="true"/>
          <p:nvPr/>
        </p:nvSpPr>
        <p:spPr>
          <a:xfrm rot="0">
            <a:off x="16974878" y="9201150"/>
            <a:ext cx="732592"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56</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461486" y="757681"/>
            <a:ext cx="14380024" cy="1431862"/>
          </a:xfrm>
          <a:prstGeom prst="rect">
            <a:avLst/>
          </a:prstGeom>
        </p:spPr>
        <p:txBody>
          <a:bodyPr anchor="t" rtlCol="false" tIns="0" lIns="0" bIns="0" rIns="0">
            <a:spAutoFit/>
          </a:bodyPr>
          <a:lstStyle/>
          <a:p>
            <a:pPr algn="l">
              <a:lnSpc>
                <a:spcPts val="5141"/>
              </a:lnSpc>
            </a:pPr>
            <a:r>
              <a:rPr lang="en-US" sz="5300" b="true">
                <a:solidFill>
                  <a:srgbClr val="000000"/>
                </a:solidFill>
                <a:latin typeface="Montserrat Bold"/>
                <a:ea typeface="Montserrat Bold"/>
                <a:cs typeface="Montserrat Bold"/>
                <a:sym typeface="Montserrat Bold"/>
              </a:rPr>
              <a:t>Hoặc ta có thể hiểu bằng công thức:</a:t>
            </a:r>
          </a:p>
          <a:p>
            <a:pPr algn="l">
              <a:lnSpc>
                <a:spcPts val="5820"/>
              </a:lnSpc>
            </a:pPr>
          </a:p>
        </p:txBody>
      </p:sp>
      <p:sp>
        <p:nvSpPr>
          <p:cNvPr name="TextBox 4" id="4"/>
          <p:cNvSpPr txBox="true"/>
          <p:nvPr/>
        </p:nvSpPr>
        <p:spPr>
          <a:xfrm rot="0">
            <a:off x="1461486" y="3964331"/>
            <a:ext cx="15567504" cy="3296791"/>
          </a:xfrm>
          <a:prstGeom prst="rect">
            <a:avLst/>
          </a:prstGeom>
        </p:spPr>
        <p:txBody>
          <a:bodyPr anchor="t" rtlCol="false" tIns="0" lIns="0" bIns="0" rIns="0">
            <a:spAutoFit/>
          </a:bodyPr>
          <a:lstStyle/>
          <a:p>
            <a:pPr algn="just">
              <a:lnSpc>
                <a:spcPts val="5303"/>
              </a:lnSpc>
            </a:pPr>
            <a:r>
              <a:rPr lang="en-US" b="true" sz="3253" spc="195">
                <a:solidFill>
                  <a:srgbClr val="000000"/>
                </a:solidFill>
                <a:latin typeface="Montserrat Semi-Bold"/>
                <a:ea typeface="Montserrat Semi-Bold"/>
                <a:cs typeface="Montserrat Semi-Bold"/>
                <a:sym typeface="Montserrat Semi-Bold"/>
              </a:rPr>
              <a:t>Trong đó:</a:t>
            </a:r>
          </a:p>
          <a:p>
            <a:pPr algn="just" marL="702442" indent="-351221" lvl="1">
              <a:lnSpc>
                <a:spcPts val="5303"/>
              </a:lnSpc>
              <a:buFont typeface="Arial"/>
              <a:buChar char="•"/>
            </a:pPr>
            <a:r>
              <a:rPr lang="en-US" b="true" sz="3253" spc="195">
                <a:solidFill>
                  <a:srgbClr val="000000"/>
                </a:solidFill>
                <a:latin typeface="Montserrat Semi-Bold"/>
                <a:ea typeface="Montserrat Semi-Bold"/>
                <a:cs typeface="Montserrat Semi-Bold"/>
                <a:sym typeface="Montserrat Semi-Bold"/>
              </a:rPr>
              <a:t>EU_info: Tiện ích kỳ vọng có thông tin</a:t>
            </a:r>
          </a:p>
          <a:p>
            <a:pPr algn="just" marL="702442" indent="-351221" lvl="1">
              <a:lnSpc>
                <a:spcPts val="5303"/>
              </a:lnSpc>
              <a:buFont typeface="Arial"/>
              <a:buChar char="•"/>
            </a:pPr>
            <a:r>
              <a:rPr lang="en-US" b="true" sz="3253" spc="195">
                <a:solidFill>
                  <a:srgbClr val="000000"/>
                </a:solidFill>
                <a:latin typeface="Montserrat Semi-Bold"/>
                <a:ea typeface="Montserrat Semi-Bold"/>
                <a:cs typeface="Montserrat Semi-Bold"/>
                <a:sym typeface="Montserrat Semi-Bold"/>
              </a:rPr>
              <a:t>EU_noinfo</a:t>
            </a:r>
            <a:r>
              <a:rPr lang="en-US" b="true" sz="3253" spc="195">
                <a:solidFill>
                  <a:srgbClr val="000000"/>
                </a:solidFill>
                <a:latin typeface="Montserrat Semi-Bold"/>
                <a:ea typeface="Montserrat Semi-Bold"/>
                <a:cs typeface="Montserrat Semi-Bold"/>
                <a:sym typeface="Montserrat Semi-Bold"/>
              </a:rPr>
              <a:t>:  Tiện ích kỳ vọng không có thông tin</a:t>
            </a:r>
          </a:p>
          <a:p>
            <a:pPr algn="just">
              <a:lnSpc>
                <a:spcPts val="5303"/>
              </a:lnSpc>
            </a:pPr>
          </a:p>
          <a:p>
            <a:pPr algn="just">
              <a:lnSpc>
                <a:spcPts val="5303"/>
              </a:lnSpc>
            </a:pPr>
          </a:p>
        </p:txBody>
      </p:sp>
      <p:grpSp>
        <p:nvGrpSpPr>
          <p:cNvPr name="Group 5" id="5"/>
          <p:cNvGrpSpPr/>
          <p:nvPr/>
        </p:nvGrpSpPr>
        <p:grpSpPr>
          <a:xfrm rot="0">
            <a:off x="2952101" y="1919236"/>
            <a:ext cx="13492057" cy="2178445"/>
            <a:chOff x="0" y="0"/>
            <a:chExt cx="4988830" cy="805503"/>
          </a:xfrm>
        </p:grpSpPr>
        <p:sp>
          <p:nvSpPr>
            <p:cNvPr name="Freeform 6" id="6"/>
            <p:cNvSpPr/>
            <p:nvPr/>
          </p:nvSpPr>
          <p:spPr>
            <a:xfrm flipH="false" flipV="false" rot="0">
              <a:off x="0" y="0"/>
              <a:ext cx="4988830" cy="805503"/>
            </a:xfrm>
            <a:custGeom>
              <a:avLst/>
              <a:gdLst/>
              <a:ahLst/>
              <a:cxnLst/>
              <a:rect r="r" b="b" t="t" l="l"/>
              <a:pathLst>
                <a:path h="805503" w="4988830">
                  <a:moveTo>
                    <a:pt x="8607" y="0"/>
                  </a:moveTo>
                  <a:lnTo>
                    <a:pt x="4980223" y="0"/>
                  </a:lnTo>
                  <a:cubicBezTo>
                    <a:pt x="4984977" y="0"/>
                    <a:pt x="4988830" y="3854"/>
                    <a:pt x="4988830" y="8607"/>
                  </a:cubicBezTo>
                  <a:lnTo>
                    <a:pt x="4988830" y="796896"/>
                  </a:lnTo>
                  <a:cubicBezTo>
                    <a:pt x="4988830" y="801649"/>
                    <a:pt x="4984977" y="805503"/>
                    <a:pt x="4980223" y="805503"/>
                  </a:cubicBezTo>
                  <a:lnTo>
                    <a:pt x="8607" y="805503"/>
                  </a:lnTo>
                  <a:cubicBezTo>
                    <a:pt x="3854" y="805503"/>
                    <a:pt x="0" y="801649"/>
                    <a:pt x="0" y="796896"/>
                  </a:cubicBezTo>
                  <a:lnTo>
                    <a:pt x="0" y="8607"/>
                  </a:lnTo>
                  <a:cubicBezTo>
                    <a:pt x="0" y="3854"/>
                    <a:pt x="3854" y="0"/>
                    <a:pt x="8607" y="0"/>
                  </a:cubicBezTo>
                  <a:close/>
                </a:path>
              </a:pathLst>
            </a:custGeom>
            <a:solidFill>
              <a:srgbClr val="E9F4FF"/>
            </a:solidFill>
            <a:ln w="9525" cap="sq">
              <a:solidFill>
                <a:srgbClr val="000000"/>
              </a:solidFill>
              <a:prstDash val="solid"/>
              <a:miter/>
            </a:ln>
          </p:spPr>
        </p:sp>
        <p:sp>
          <p:nvSpPr>
            <p:cNvPr name="TextBox 7" id="7"/>
            <p:cNvSpPr txBox="true"/>
            <p:nvPr/>
          </p:nvSpPr>
          <p:spPr>
            <a:xfrm>
              <a:off x="0" y="-38100"/>
              <a:ext cx="4988830" cy="84360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3694861" y="2722335"/>
            <a:ext cx="11536567" cy="997757"/>
            <a:chOff x="0" y="0"/>
            <a:chExt cx="15382090" cy="1330343"/>
          </a:xfrm>
        </p:grpSpPr>
        <p:sp>
          <p:nvSpPr>
            <p:cNvPr name="Freeform 9" id="9"/>
            <p:cNvSpPr/>
            <p:nvPr/>
          </p:nvSpPr>
          <p:spPr>
            <a:xfrm flipH="false" flipV="false" rot="0">
              <a:off x="0" y="0"/>
              <a:ext cx="15382090" cy="1330343"/>
            </a:xfrm>
            <a:custGeom>
              <a:avLst/>
              <a:gdLst/>
              <a:ahLst/>
              <a:cxnLst/>
              <a:rect r="r" b="b" t="t" l="l"/>
              <a:pathLst>
                <a:path h="1330343" w="15382090">
                  <a:moveTo>
                    <a:pt x="0" y="0"/>
                  </a:moveTo>
                  <a:lnTo>
                    <a:pt x="15382090" y="0"/>
                  </a:lnTo>
                  <a:lnTo>
                    <a:pt x="15382090" y="1330343"/>
                  </a:lnTo>
                  <a:lnTo>
                    <a:pt x="0" y="133034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TextBox 10" id="10"/>
          <p:cNvSpPr txBox="true"/>
          <p:nvPr/>
        </p:nvSpPr>
        <p:spPr>
          <a:xfrm rot="0">
            <a:off x="818962" y="7127773"/>
            <a:ext cx="15240571" cy="1981623"/>
          </a:xfrm>
          <a:prstGeom prst="rect">
            <a:avLst/>
          </a:prstGeom>
        </p:spPr>
        <p:txBody>
          <a:bodyPr anchor="t" rtlCol="false" tIns="0" lIns="0" bIns="0" rIns="0">
            <a:spAutoFit/>
          </a:bodyPr>
          <a:lstStyle/>
          <a:p>
            <a:pPr algn="l">
              <a:lnSpc>
                <a:spcPts val="5389"/>
              </a:lnSpc>
            </a:pPr>
            <a:r>
              <a:rPr lang="en-US" sz="3306" spc="198">
                <a:solidFill>
                  <a:srgbClr val="000000"/>
                </a:solidFill>
                <a:latin typeface="Montserrat"/>
                <a:ea typeface="Montserrat"/>
                <a:cs typeface="Montserrat"/>
                <a:sym typeface="Montserrat"/>
              </a:rPr>
              <a:t>Nếu quan sát 1 biến mới O’ không ảnh hưởng đến quyết định thì khi đó </a:t>
            </a:r>
            <a:r>
              <a:rPr lang="en-US" b="true" sz="3306" spc="198">
                <a:solidFill>
                  <a:srgbClr val="000000"/>
                </a:solidFill>
                <a:latin typeface="Montserrat Bold"/>
                <a:ea typeface="Montserrat Bold"/>
                <a:cs typeface="Montserrat Bold"/>
                <a:sym typeface="Montserrat Bold"/>
              </a:rPr>
              <a:t>giá trị thông tin bằng 0</a:t>
            </a:r>
            <a:r>
              <a:rPr lang="en-US" sz="3306" spc="198">
                <a:solidFill>
                  <a:srgbClr val="000000"/>
                </a:solidFill>
                <a:latin typeface="Montserrat"/>
                <a:ea typeface="Montserrat"/>
                <a:cs typeface="Montserrat"/>
                <a:sym typeface="Montserrat"/>
              </a:rPr>
              <a:t>.Còn nếu </a:t>
            </a:r>
            <a:r>
              <a:rPr lang="en-US" b="true" sz="3306" spc="198">
                <a:solidFill>
                  <a:srgbClr val="000000"/>
                </a:solidFill>
                <a:latin typeface="Montserrat Bold"/>
                <a:ea typeface="Montserrat Bold"/>
                <a:cs typeface="Montserrat Bold"/>
                <a:sym typeface="Montserrat Bold"/>
              </a:rPr>
              <a:t>VOI &gt; 0</a:t>
            </a:r>
            <a:r>
              <a:rPr lang="en-US" sz="3306" spc="198">
                <a:solidFill>
                  <a:srgbClr val="000000"/>
                </a:solidFill>
                <a:latin typeface="Montserrat"/>
                <a:ea typeface="Montserrat"/>
                <a:cs typeface="Montserrat"/>
                <a:sym typeface="Montserrat"/>
              </a:rPr>
              <a:t> thì thông tin giúp </a:t>
            </a:r>
            <a:r>
              <a:rPr lang="en-US" b="true" sz="3306" spc="198">
                <a:solidFill>
                  <a:srgbClr val="000000"/>
                </a:solidFill>
                <a:latin typeface="Montserrat Bold"/>
                <a:ea typeface="Montserrat Bold"/>
                <a:cs typeface="Montserrat Bold"/>
                <a:sym typeface="Montserrat Bold"/>
              </a:rPr>
              <a:t>cải thiện quyết định</a:t>
            </a:r>
            <a:r>
              <a:rPr lang="en-US" sz="3306" spc="198">
                <a:solidFill>
                  <a:srgbClr val="000000"/>
                </a:solidFill>
                <a:latin typeface="Montserrat"/>
                <a:ea typeface="Montserrat"/>
                <a:cs typeface="Montserrat"/>
                <a:sym typeface="Montserrat"/>
              </a:rPr>
              <a:t>.</a:t>
            </a:r>
          </a:p>
        </p:txBody>
      </p:sp>
      <p:sp>
        <p:nvSpPr>
          <p:cNvPr name="TextBox 11" id="11"/>
          <p:cNvSpPr txBox="true"/>
          <p:nvPr/>
        </p:nvSpPr>
        <p:spPr>
          <a:xfrm rot="0">
            <a:off x="16974878" y="9201150"/>
            <a:ext cx="732592"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59</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772987" y="8460512"/>
            <a:ext cx="4051334" cy="2765036"/>
          </a:xfrm>
          <a:custGeom>
            <a:avLst/>
            <a:gdLst/>
            <a:ahLst/>
            <a:cxnLst/>
            <a:rect r="r" b="b" t="t" l="l"/>
            <a:pathLst>
              <a:path h="2765036" w="4051334">
                <a:moveTo>
                  <a:pt x="0" y="0"/>
                </a:moveTo>
                <a:lnTo>
                  <a:pt x="4051334" y="0"/>
                </a:lnTo>
                <a:lnTo>
                  <a:pt x="4051334" y="2765035"/>
                </a:lnTo>
                <a:lnTo>
                  <a:pt x="0" y="27650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256101">
            <a:off x="15960637" y="-944160"/>
            <a:ext cx="2597326" cy="2796583"/>
          </a:xfrm>
          <a:custGeom>
            <a:avLst/>
            <a:gdLst/>
            <a:ahLst/>
            <a:cxnLst/>
            <a:rect r="r" b="b" t="t" l="l"/>
            <a:pathLst>
              <a:path h="2796583" w="2597326">
                <a:moveTo>
                  <a:pt x="0" y="0"/>
                </a:moveTo>
                <a:lnTo>
                  <a:pt x="2597326" y="0"/>
                </a:lnTo>
                <a:lnTo>
                  <a:pt x="2597326" y="2796583"/>
                </a:lnTo>
                <a:lnTo>
                  <a:pt x="0" y="27965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7259300" y="8028359"/>
            <a:ext cx="2892762" cy="2919301"/>
          </a:xfrm>
          <a:custGeom>
            <a:avLst/>
            <a:gdLst/>
            <a:ahLst/>
            <a:cxnLst/>
            <a:rect r="r" b="b" t="t" l="l"/>
            <a:pathLst>
              <a:path h="2919301" w="2892762">
                <a:moveTo>
                  <a:pt x="0" y="0"/>
                </a:moveTo>
                <a:lnTo>
                  <a:pt x="2892762" y="0"/>
                </a:lnTo>
                <a:lnTo>
                  <a:pt x="2892762" y="2919300"/>
                </a:lnTo>
                <a:lnTo>
                  <a:pt x="0" y="29193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TextBox 6" id="6"/>
          <p:cNvSpPr txBox="true"/>
          <p:nvPr/>
        </p:nvSpPr>
        <p:spPr>
          <a:xfrm rot="0">
            <a:off x="1028700" y="1261596"/>
            <a:ext cx="16230600" cy="1162050"/>
          </a:xfrm>
          <a:prstGeom prst="rect">
            <a:avLst/>
          </a:prstGeom>
        </p:spPr>
        <p:txBody>
          <a:bodyPr anchor="t" rtlCol="false" tIns="0" lIns="0" bIns="0" rIns="0">
            <a:spAutoFit/>
          </a:bodyPr>
          <a:lstStyle/>
          <a:p>
            <a:pPr algn="ctr">
              <a:lnSpc>
                <a:spcPts val="9449"/>
              </a:lnSpc>
            </a:pPr>
            <a:r>
              <a:rPr lang="en-US" b="true" sz="6999" spc="419">
                <a:solidFill>
                  <a:srgbClr val="000000"/>
                </a:solidFill>
                <a:latin typeface="Montserrat Bold"/>
                <a:ea typeface="Montserrat Bold"/>
                <a:cs typeface="Montserrat Bold"/>
                <a:sym typeface="Montserrat Bold"/>
              </a:rPr>
              <a:t>NỘI DUNG CHƯƠNG 2</a:t>
            </a:r>
          </a:p>
        </p:txBody>
      </p:sp>
      <p:sp>
        <p:nvSpPr>
          <p:cNvPr name="TextBox 7" id="7"/>
          <p:cNvSpPr txBox="true"/>
          <p:nvPr/>
        </p:nvSpPr>
        <p:spPr>
          <a:xfrm rot="0">
            <a:off x="16948863" y="9201150"/>
            <a:ext cx="784622"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06</a:t>
            </a:r>
          </a:p>
        </p:txBody>
      </p:sp>
      <p:sp>
        <p:nvSpPr>
          <p:cNvPr name="TextBox 8" id="8"/>
          <p:cNvSpPr txBox="true"/>
          <p:nvPr/>
        </p:nvSpPr>
        <p:spPr>
          <a:xfrm rot="0">
            <a:off x="1870857" y="2742211"/>
            <a:ext cx="1085155" cy="1000125"/>
          </a:xfrm>
          <a:prstGeom prst="rect">
            <a:avLst/>
          </a:prstGeom>
        </p:spPr>
        <p:txBody>
          <a:bodyPr anchor="t" rtlCol="false" tIns="0" lIns="0" bIns="0" rIns="0">
            <a:spAutoFit/>
          </a:bodyPr>
          <a:lstStyle/>
          <a:p>
            <a:pPr algn="ctr">
              <a:lnSpc>
                <a:spcPts val="8100"/>
              </a:lnSpc>
              <a:spcBef>
                <a:spcPct val="0"/>
              </a:spcBef>
            </a:pPr>
            <a:r>
              <a:rPr lang="en-US" b="true" sz="6000" spc="359">
                <a:solidFill>
                  <a:srgbClr val="FF3131"/>
                </a:solidFill>
                <a:latin typeface="Montserrat Bold"/>
                <a:ea typeface="Montserrat Bold"/>
                <a:cs typeface="Montserrat Bold"/>
                <a:sym typeface="Montserrat Bold"/>
              </a:rPr>
              <a:t>2.1</a:t>
            </a:r>
          </a:p>
        </p:txBody>
      </p:sp>
      <p:sp>
        <p:nvSpPr>
          <p:cNvPr name="TextBox 9" id="9"/>
          <p:cNvSpPr txBox="true"/>
          <p:nvPr/>
        </p:nvSpPr>
        <p:spPr>
          <a:xfrm rot="0">
            <a:off x="1871581" y="8715375"/>
            <a:ext cx="1311473" cy="1000125"/>
          </a:xfrm>
          <a:prstGeom prst="rect">
            <a:avLst/>
          </a:prstGeom>
        </p:spPr>
        <p:txBody>
          <a:bodyPr anchor="t" rtlCol="false" tIns="0" lIns="0" bIns="0" rIns="0">
            <a:spAutoFit/>
          </a:bodyPr>
          <a:lstStyle/>
          <a:p>
            <a:pPr algn="ctr">
              <a:lnSpc>
                <a:spcPts val="8100"/>
              </a:lnSpc>
              <a:spcBef>
                <a:spcPct val="0"/>
              </a:spcBef>
            </a:pPr>
            <a:r>
              <a:rPr lang="en-US" b="true" sz="6000" spc="359">
                <a:solidFill>
                  <a:srgbClr val="FF3131"/>
                </a:solidFill>
                <a:latin typeface="Montserrat Bold"/>
                <a:ea typeface="Montserrat Bold"/>
                <a:cs typeface="Montserrat Bold"/>
                <a:sym typeface="Montserrat Bold"/>
              </a:rPr>
              <a:t>2.4</a:t>
            </a:r>
          </a:p>
        </p:txBody>
      </p:sp>
      <p:sp>
        <p:nvSpPr>
          <p:cNvPr name="TextBox 10" id="10"/>
          <p:cNvSpPr txBox="true"/>
          <p:nvPr/>
        </p:nvSpPr>
        <p:spPr>
          <a:xfrm rot="0">
            <a:off x="10177315" y="5942610"/>
            <a:ext cx="1271786" cy="1000125"/>
          </a:xfrm>
          <a:prstGeom prst="rect">
            <a:avLst/>
          </a:prstGeom>
        </p:spPr>
        <p:txBody>
          <a:bodyPr anchor="t" rtlCol="false" tIns="0" lIns="0" bIns="0" rIns="0">
            <a:spAutoFit/>
          </a:bodyPr>
          <a:lstStyle/>
          <a:p>
            <a:pPr algn="ctr">
              <a:lnSpc>
                <a:spcPts val="8100"/>
              </a:lnSpc>
              <a:spcBef>
                <a:spcPct val="0"/>
              </a:spcBef>
            </a:pPr>
            <a:r>
              <a:rPr lang="en-US" b="true" sz="6000" spc="359">
                <a:solidFill>
                  <a:srgbClr val="FF3131"/>
                </a:solidFill>
                <a:latin typeface="Montserrat Bold"/>
                <a:ea typeface="Montserrat Bold"/>
                <a:cs typeface="Montserrat Bold"/>
                <a:sym typeface="Montserrat Bold"/>
              </a:rPr>
              <a:t>2.6</a:t>
            </a:r>
          </a:p>
        </p:txBody>
      </p:sp>
      <p:sp>
        <p:nvSpPr>
          <p:cNvPr name="TextBox 11" id="11"/>
          <p:cNvSpPr txBox="true"/>
          <p:nvPr/>
        </p:nvSpPr>
        <p:spPr>
          <a:xfrm rot="0">
            <a:off x="10176858" y="3875685"/>
            <a:ext cx="1239838" cy="1000125"/>
          </a:xfrm>
          <a:prstGeom prst="rect">
            <a:avLst/>
          </a:prstGeom>
        </p:spPr>
        <p:txBody>
          <a:bodyPr anchor="t" rtlCol="false" tIns="0" lIns="0" bIns="0" rIns="0">
            <a:spAutoFit/>
          </a:bodyPr>
          <a:lstStyle/>
          <a:p>
            <a:pPr algn="ctr">
              <a:lnSpc>
                <a:spcPts val="8100"/>
              </a:lnSpc>
              <a:spcBef>
                <a:spcPct val="0"/>
              </a:spcBef>
            </a:pPr>
            <a:r>
              <a:rPr lang="en-US" b="true" sz="6000" spc="359">
                <a:solidFill>
                  <a:srgbClr val="FF3131"/>
                </a:solidFill>
                <a:latin typeface="Montserrat Bold"/>
                <a:ea typeface="Montserrat Bold"/>
                <a:cs typeface="Montserrat Bold"/>
                <a:sym typeface="Montserrat Bold"/>
              </a:rPr>
              <a:t>2.5</a:t>
            </a:r>
          </a:p>
        </p:txBody>
      </p:sp>
      <p:sp>
        <p:nvSpPr>
          <p:cNvPr name="TextBox 12" id="12"/>
          <p:cNvSpPr txBox="true"/>
          <p:nvPr/>
        </p:nvSpPr>
        <p:spPr>
          <a:xfrm rot="0">
            <a:off x="1830852" y="6857010"/>
            <a:ext cx="1237556" cy="1000125"/>
          </a:xfrm>
          <a:prstGeom prst="rect">
            <a:avLst/>
          </a:prstGeom>
        </p:spPr>
        <p:txBody>
          <a:bodyPr anchor="t" rtlCol="false" tIns="0" lIns="0" bIns="0" rIns="0">
            <a:spAutoFit/>
          </a:bodyPr>
          <a:lstStyle/>
          <a:p>
            <a:pPr algn="ctr">
              <a:lnSpc>
                <a:spcPts val="8100"/>
              </a:lnSpc>
              <a:spcBef>
                <a:spcPct val="0"/>
              </a:spcBef>
            </a:pPr>
            <a:r>
              <a:rPr lang="en-US" b="true" sz="6000" spc="359">
                <a:solidFill>
                  <a:srgbClr val="FF3131"/>
                </a:solidFill>
                <a:latin typeface="Montserrat Bold"/>
                <a:ea typeface="Montserrat Bold"/>
                <a:cs typeface="Montserrat Bold"/>
                <a:sym typeface="Montserrat Bold"/>
              </a:rPr>
              <a:t>2.3</a:t>
            </a:r>
          </a:p>
        </p:txBody>
      </p:sp>
      <p:sp>
        <p:nvSpPr>
          <p:cNvPr name="TextBox 13" id="13"/>
          <p:cNvSpPr txBox="true"/>
          <p:nvPr/>
        </p:nvSpPr>
        <p:spPr>
          <a:xfrm rot="0">
            <a:off x="1832360" y="4899154"/>
            <a:ext cx="1235968" cy="1000125"/>
          </a:xfrm>
          <a:prstGeom prst="rect">
            <a:avLst/>
          </a:prstGeom>
        </p:spPr>
        <p:txBody>
          <a:bodyPr anchor="t" rtlCol="false" tIns="0" lIns="0" bIns="0" rIns="0">
            <a:spAutoFit/>
          </a:bodyPr>
          <a:lstStyle/>
          <a:p>
            <a:pPr algn="ctr">
              <a:lnSpc>
                <a:spcPts val="8100"/>
              </a:lnSpc>
              <a:spcBef>
                <a:spcPct val="0"/>
              </a:spcBef>
            </a:pPr>
            <a:r>
              <a:rPr lang="en-US" b="true" sz="6000" spc="359">
                <a:solidFill>
                  <a:srgbClr val="FF3131"/>
                </a:solidFill>
                <a:latin typeface="Montserrat Bold"/>
                <a:ea typeface="Montserrat Bold"/>
                <a:cs typeface="Montserrat Bold"/>
                <a:sym typeface="Montserrat Bold"/>
              </a:rPr>
              <a:t>2.2</a:t>
            </a:r>
          </a:p>
        </p:txBody>
      </p:sp>
      <p:sp>
        <p:nvSpPr>
          <p:cNvPr name="TextBox 14" id="14"/>
          <p:cNvSpPr txBox="true"/>
          <p:nvPr/>
        </p:nvSpPr>
        <p:spPr>
          <a:xfrm rot="0">
            <a:off x="10191027" y="8009535"/>
            <a:ext cx="1258888" cy="1000125"/>
          </a:xfrm>
          <a:prstGeom prst="rect">
            <a:avLst/>
          </a:prstGeom>
        </p:spPr>
        <p:txBody>
          <a:bodyPr anchor="t" rtlCol="false" tIns="0" lIns="0" bIns="0" rIns="0">
            <a:spAutoFit/>
          </a:bodyPr>
          <a:lstStyle/>
          <a:p>
            <a:pPr algn="ctr">
              <a:lnSpc>
                <a:spcPts val="8100"/>
              </a:lnSpc>
              <a:spcBef>
                <a:spcPct val="0"/>
              </a:spcBef>
            </a:pPr>
            <a:r>
              <a:rPr lang="en-US" b="true" sz="6000" spc="359">
                <a:solidFill>
                  <a:srgbClr val="FF3131"/>
                </a:solidFill>
                <a:latin typeface="Montserrat Bold"/>
                <a:ea typeface="Montserrat Bold"/>
                <a:cs typeface="Montserrat Bold"/>
                <a:sym typeface="Montserrat Bold"/>
              </a:rPr>
              <a:t>2.7</a:t>
            </a:r>
          </a:p>
        </p:txBody>
      </p:sp>
      <p:sp>
        <p:nvSpPr>
          <p:cNvPr name="TextBox 15" id="15"/>
          <p:cNvSpPr txBox="true"/>
          <p:nvPr/>
        </p:nvSpPr>
        <p:spPr>
          <a:xfrm rot="0">
            <a:off x="3420862" y="2770786"/>
            <a:ext cx="5122581" cy="1190625"/>
          </a:xfrm>
          <a:prstGeom prst="rect">
            <a:avLst/>
          </a:prstGeom>
        </p:spPr>
        <p:txBody>
          <a:bodyPr anchor="t" rtlCol="false" tIns="0" lIns="0" bIns="0" rIns="0">
            <a:spAutoFit/>
          </a:bodyPr>
          <a:lstStyle/>
          <a:p>
            <a:pPr algn="l">
              <a:lnSpc>
                <a:spcPts val="4725"/>
              </a:lnSpc>
              <a:spcBef>
                <a:spcPct val="0"/>
              </a:spcBef>
            </a:pPr>
            <a:r>
              <a:rPr lang="en-US" b="true" sz="3500" spc="210">
                <a:solidFill>
                  <a:srgbClr val="000000"/>
                </a:solidFill>
                <a:latin typeface="Montserrat Bold"/>
                <a:ea typeface="Montserrat Bold"/>
                <a:cs typeface="Montserrat Bold"/>
                <a:sym typeface="Montserrat Bold"/>
              </a:rPr>
              <a:t>Ràng buộc trên các sở thích hợp lý</a:t>
            </a:r>
          </a:p>
        </p:txBody>
      </p:sp>
      <p:sp>
        <p:nvSpPr>
          <p:cNvPr name="TextBox 16" id="16"/>
          <p:cNvSpPr txBox="true"/>
          <p:nvPr/>
        </p:nvSpPr>
        <p:spPr>
          <a:xfrm rot="0">
            <a:off x="3344671" y="5118229"/>
            <a:ext cx="3289796" cy="590549"/>
          </a:xfrm>
          <a:prstGeom prst="rect">
            <a:avLst/>
          </a:prstGeom>
        </p:spPr>
        <p:txBody>
          <a:bodyPr anchor="t" rtlCol="false" tIns="0" lIns="0" bIns="0" rIns="0">
            <a:spAutoFit/>
          </a:bodyPr>
          <a:lstStyle/>
          <a:p>
            <a:pPr algn="ctr">
              <a:lnSpc>
                <a:spcPts val="4725"/>
              </a:lnSpc>
              <a:spcBef>
                <a:spcPct val="0"/>
              </a:spcBef>
            </a:pPr>
            <a:r>
              <a:rPr lang="en-US" b="true" sz="3500" spc="210">
                <a:solidFill>
                  <a:srgbClr val="000000"/>
                </a:solidFill>
                <a:latin typeface="Montserrat Bold"/>
                <a:ea typeface="Montserrat Bold"/>
                <a:cs typeface="Montserrat Bold"/>
                <a:sym typeface="Montserrat Bold"/>
              </a:rPr>
              <a:t>Hàm tiện ích</a:t>
            </a:r>
          </a:p>
        </p:txBody>
      </p:sp>
      <p:sp>
        <p:nvSpPr>
          <p:cNvPr name="TextBox 17" id="17"/>
          <p:cNvSpPr txBox="true"/>
          <p:nvPr/>
        </p:nvSpPr>
        <p:spPr>
          <a:xfrm rot="0">
            <a:off x="3331098" y="7076086"/>
            <a:ext cx="2998688" cy="590549"/>
          </a:xfrm>
          <a:prstGeom prst="rect">
            <a:avLst/>
          </a:prstGeom>
        </p:spPr>
        <p:txBody>
          <a:bodyPr anchor="t" rtlCol="false" tIns="0" lIns="0" bIns="0" rIns="0">
            <a:spAutoFit/>
          </a:bodyPr>
          <a:lstStyle/>
          <a:p>
            <a:pPr algn="ctr">
              <a:lnSpc>
                <a:spcPts val="4725"/>
              </a:lnSpc>
              <a:spcBef>
                <a:spcPct val="0"/>
              </a:spcBef>
            </a:pPr>
            <a:r>
              <a:rPr lang="en-US" b="true" sz="3500" spc="210">
                <a:solidFill>
                  <a:srgbClr val="000000"/>
                </a:solidFill>
                <a:latin typeface="Montserrat Bold"/>
                <a:ea typeface="Montserrat Bold"/>
                <a:cs typeface="Montserrat Bold"/>
                <a:sym typeface="Montserrat Bold"/>
              </a:rPr>
              <a:t>Lấy tiện ích</a:t>
            </a:r>
          </a:p>
        </p:txBody>
      </p:sp>
      <p:sp>
        <p:nvSpPr>
          <p:cNvPr name="TextBox 18" id="18"/>
          <p:cNvSpPr txBox="true"/>
          <p:nvPr/>
        </p:nvSpPr>
        <p:spPr>
          <a:xfrm rot="0">
            <a:off x="3380083" y="8634413"/>
            <a:ext cx="4948196" cy="1190624"/>
          </a:xfrm>
          <a:prstGeom prst="rect">
            <a:avLst/>
          </a:prstGeom>
        </p:spPr>
        <p:txBody>
          <a:bodyPr anchor="t" rtlCol="false" tIns="0" lIns="0" bIns="0" rIns="0">
            <a:spAutoFit/>
          </a:bodyPr>
          <a:lstStyle/>
          <a:p>
            <a:pPr algn="l">
              <a:lnSpc>
                <a:spcPts val="4725"/>
              </a:lnSpc>
            </a:pPr>
            <a:r>
              <a:rPr lang="en-US" b="true" sz="3500" spc="210">
                <a:solidFill>
                  <a:srgbClr val="000000"/>
                </a:solidFill>
                <a:latin typeface="Montserrat Bold"/>
                <a:ea typeface="Montserrat Bold"/>
                <a:cs typeface="Montserrat Bold"/>
                <a:sym typeface="Montserrat Bold"/>
              </a:rPr>
              <a:t>Nguyên lý Tiện ích Kỳ vọng Tối đa</a:t>
            </a:r>
          </a:p>
        </p:txBody>
      </p:sp>
      <p:sp>
        <p:nvSpPr>
          <p:cNvPr name="TextBox 19" id="19"/>
          <p:cNvSpPr txBox="true"/>
          <p:nvPr/>
        </p:nvSpPr>
        <p:spPr>
          <a:xfrm rot="0">
            <a:off x="11538701" y="4094761"/>
            <a:ext cx="4509988" cy="590549"/>
          </a:xfrm>
          <a:prstGeom prst="rect">
            <a:avLst/>
          </a:prstGeom>
        </p:spPr>
        <p:txBody>
          <a:bodyPr anchor="t" rtlCol="false" tIns="0" lIns="0" bIns="0" rIns="0">
            <a:spAutoFit/>
          </a:bodyPr>
          <a:lstStyle/>
          <a:p>
            <a:pPr algn="ctr">
              <a:lnSpc>
                <a:spcPts val="4725"/>
              </a:lnSpc>
              <a:spcBef>
                <a:spcPct val="0"/>
              </a:spcBef>
            </a:pPr>
            <a:r>
              <a:rPr lang="en-US" b="true" sz="3500" spc="210">
                <a:solidFill>
                  <a:srgbClr val="000000"/>
                </a:solidFill>
                <a:latin typeface="Montserrat Bold"/>
                <a:ea typeface="Montserrat Bold"/>
                <a:cs typeface="Montserrat Bold"/>
                <a:sym typeface="Montserrat Bold"/>
              </a:rPr>
              <a:t>Mạng Quyết Định</a:t>
            </a:r>
          </a:p>
        </p:txBody>
      </p:sp>
      <p:sp>
        <p:nvSpPr>
          <p:cNvPr name="TextBox 20" id="20"/>
          <p:cNvSpPr txBox="true"/>
          <p:nvPr/>
        </p:nvSpPr>
        <p:spPr>
          <a:xfrm rot="0">
            <a:off x="11510702" y="6161686"/>
            <a:ext cx="5219402" cy="590549"/>
          </a:xfrm>
          <a:prstGeom prst="rect">
            <a:avLst/>
          </a:prstGeom>
        </p:spPr>
        <p:txBody>
          <a:bodyPr anchor="t" rtlCol="false" tIns="0" lIns="0" bIns="0" rIns="0">
            <a:spAutoFit/>
          </a:bodyPr>
          <a:lstStyle/>
          <a:p>
            <a:pPr algn="ctr">
              <a:lnSpc>
                <a:spcPts val="4725"/>
              </a:lnSpc>
              <a:spcBef>
                <a:spcPct val="0"/>
              </a:spcBef>
            </a:pPr>
            <a:r>
              <a:rPr lang="en-US" b="true" sz="3500" spc="210">
                <a:solidFill>
                  <a:srgbClr val="000000"/>
                </a:solidFill>
                <a:latin typeface="Montserrat Bold"/>
                <a:ea typeface="Montserrat Bold"/>
                <a:cs typeface="Montserrat Bold"/>
                <a:sym typeface="Montserrat Bold"/>
              </a:rPr>
              <a:t>Giá trị của thông tin</a:t>
            </a:r>
          </a:p>
        </p:txBody>
      </p:sp>
      <p:sp>
        <p:nvSpPr>
          <p:cNvPr name="TextBox 21" id="21"/>
          <p:cNvSpPr txBox="true"/>
          <p:nvPr/>
        </p:nvSpPr>
        <p:spPr>
          <a:xfrm rot="0">
            <a:off x="11584848" y="7971209"/>
            <a:ext cx="5756326" cy="1790699"/>
          </a:xfrm>
          <a:prstGeom prst="rect">
            <a:avLst/>
          </a:prstGeom>
        </p:spPr>
        <p:txBody>
          <a:bodyPr anchor="t" rtlCol="false" tIns="0" lIns="0" bIns="0" rIns="0">
            <a:spAutoFit/>
          </a:bodyPr>
          <a:lstStyle/>
          <a:p>
            <a:pPr algn="l">
              <a:lnSpc>
                <a:spcPts val="4725"/>
              </a:lnSpc>
              <a:spcBef>
                <a:spcPct val="0"/>
              </a:spcBef>
            </a:pPr>
            <a:r>
              <a:rPr lang="en-US" b="true" sz="3500" spc="210">
                <a:solidFill>
                  <a:srgbClr val="000000"/>
                </a:solidFill>
                <a:latin typeface="Montserrat Bold"/>
                <a:ea typeface="Montserrat Bold"/>
                <a:cs typeface="Montserrat Bold"/>
                <a:sym typeface="Montserrat Bold"/>
              </a:rPr>
              <a:t>Bất hợp lý trong quyết định của con người</a:t>
            </a:r>
          </a:p>
        </p:txBody>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423234" y="406277"/>
            <a:ext cx="2252449" cy="622423"/>
          </a:xfrm>
          <a:prstGeom prst="rect">
            <a:avLst/>
          </a:prstGeom>
        </p:spPr>
        <p:txBody>
          <a:bodyPr anchor="t" rtlCol="false" tIns="0" lIns="0" bIns="0" rIns="0">
            <a:spAutoFit/>
          </a:bodyPr>
          <a:lstStyle/>
          <a:p>
            <a:pPr algn="ctr">
              <a:lnSpc>
                <a:spcPts val="5303"/>
              </a:lnSpc>
              <a:spcBef>
                <a:spcPct val="0"/>
              </a:spcBef>
            </a:pPr>
            <a:r>
              <a:rPr lang="en-US" b="true" sz="3253" spc="195">
                <a:solidFill>
                  <a:srgbClr val="000000"/>
                </a:solidFill>
                <a:latin typeface="Montserrat Bold"/>
                <a:ea typeface="Montserrat Bold"/>
                <a:cs typeface="Montserrat Bold"/>
                <a:sym typeface="Montserrat Bold"/>
              </a:rPr>
              <a:t>Ví dụ  :</a:t>
            </a:r>
          </a:p>
        </p:txBody>
      </p:sp>
      <p:sp>
        <p:nvSpPr>
          <p:cNvPr name="TextBox 4" id="4"/>
          <p:cNvSpPr txBox="true"/>
          <p:nvPr/>
        </p:nvSpPr>
        <p:spPr>
          <a:xfrm rot="0">
            <a:off x="808701" y="1207861"/>
            <a:ext cx="17117377" cy="1289173"/>
          </a:xfrm>
          <a:prstGeom prst="rect">
            <a:avLst/>
          </a:prstGeom>
        </p:spPr>
        <p:txBody>
          <a:bodyPr anchor="t" rtlCol="false" tIns="0" lIns="0" bIns="0" rIns="0">
            <a:spAutoFit/>
          </a:bodyPr>
          <a:lstStyle/>
          <a:p>
            <a:pPr algn="l">
              <a:lnSpc>
                <a:spcPts val="5303"/>
              </a:lnSpc>
              <a:spcBef>
                <a:spcPct val="0"/>
              </a:spcBef>
            </a:pPr>
            <a:r>
              <a:rPr lang="en-US" b="true" sz="3253" spc="195">
                <a:solidFill>
                  <a:srgbClr val="000000"/>
                </a:solidFill>
                <a:latin typeface="Montserrat Bold"/>
                <a:ea typeface="Montserrat Bold"/>
                <a:cs typeface="Montserrat Bold"/>
                <a:sym typeface="Montserrat Bold"/>
              </a:rPr>
              <a:t>Tình huống:</a:t>
            </a:r>
            <a:r>
              <a:rPr lang="en-US" b="true" sz="3253" spc="195">
                <a:solidFill>
                  <a:srgbClr val="000000"/>
                </a:solidFill>
                <a:latin typeface="Montserrat Semi-Bold"/>
                <a:ea typeface="Montserrat Semi-Bold"/>
                <a:cs typeface="Montserrat Semi-Bold"/>
                <a:sym typeface="Montserrat Semi-Bold"/>
              </a:rPr>
              <a:t> Quyết định mang ô</a:t>
            </a:r>
          </a:p>
          <a:p>
            <a:pPr algn="l">
              <a:lnSpc>
                <a:spcPts val="5303"/>
              </a:lnSpc>
              <a:spcBef>
                <a:spcPct val="0"/>
              </a:spcBef>
            </a:pPr>
            <a:r>
              <a:rPr lang="en-US" b="true" sz="3253" spc="195">
                <a:solidFill>
                  <a:srgbClr val="000000"/>
                </a:solidFill>
                <a:latin typeface="Montserrat Semi-Bold"/>
                <a:ea typeface="Montserrat Semi-Bold"/>
                <a:cs typeface="Montserrat Semi-Bold"/>
                <a:sym typeface="Montserrat Semi-Bold"/>
              </a:rPr>
              <a:t>Bạn quyết định có nên mang ô hay không, dựa trên dự báo thời tiết (</a:t>
            </a:r>
            <a:r>
              <a:rPr lang="en-US" b="true" sz="3253" spc="195">
                <a:solidFill>
                  <a:srgbClr val="000000"/>
                </a:solidFill>
                <a:latin typeface="Montserrat Bold"/>
                <a:ea typeface="Montserrat Bold"/>
                <a:cs typeface="Montserrat Bold"/>
                <a:sym typeface="Montserrat Bold"/>
              </a:rPr>
              <a:t>O′)</a:t>
            </a:r>
            <a:r>
              <a:rPr lang="en-US" b="true" sz="3253" spc="195">
                <a:solidFill>
                  <a:srgbClr val="000000"/>
                </a:solidFill>
                <a:latin typeface="Montserrat Semi-Bold"/>
                <a:ea typeface="Montserrat Semi-Bold"/>
                <a:cs typeface="Montserrat Semi-Bold"/>
                <a:sym typeface="Montserrat Semi-Bold"/>
              </a:rPr>
              <a:t>.</a:t>
            </a:r>
          </a:p>
        </p:txBody>
      </p:sp>
      <p:sp>
        <p:nvSpPr>
          <p:cNvPr name="TextBox 5" id="5"/>
          <p:cNvSpPr txBox="true"/>
          <p:nvPr/>
        </p:nvSpPr>
        <p:spPr>
          <a:xfrm rot="0">
            <a:off x="808701" y="2678009"/>
            <a:ext cx="6132672" cy="7289923"/>
          </a:xfrm>
          <a:prstGeom prst="rect">
            <a:avLst/>
          </a:prstGeom>
        </p:spPr>
        <p:txBody>
          <a:bodyPr anchor="t" rtlCol="false" tIns="0" lIns="0" bIns="0" rIns="0">
            <a:spAutoFit/>
          </a:bodyPr>
          <a:lstStyle/>
          <a:p>
            <a:pPr algn="just">
              <a:lnSpc>
                <a:spcPts val="5303"/>
              </a:lnSpc>
              <a:spcBef>
                <a:spcPct val="0"/>
              </a:spcBef>
            </a:pPr>
            <a:r>
              <a:rPr lang="en-US" b="true" sz="3253" spc="195">
                <a:solidFill>
                  <a:srgbClr val="000000"/>
                </a:solidFill>
                <a:latin typeface="Montserrat Bold"/>
                <a:ea typeface="Montserrat Bold"/>
                <a:cs typeface="Montserrat Bold"/>
                <a:sym typeface="Montserrat Bold"/>
              </a:rPr>
              <a:t>1. </a:t>
            </a:r>
            <a:r>
              <a:rPr lang="en-US" b="true" sz="3253" spc="195">
                <a:solidFill>
                  <a:srgbClr val="000000"/>
                </a:solidFill>
                <a:latin typeface="Montserrat Bold"/>
                <a:ea typeface="Montserrat Bold"/>
                <a:cs typeface="Montserrat Bold"/>
                <a:sym typeface="Montserrat Bold"/>
              </a:rPr>
              <a:t>Xác suất ban đầu:</a:t>
            </a:r>
          </a:p>
          <a:p>
            <a:pPr algn="just">
              <a:lnSpc>
                <a:spcPts val="5303"/>
              </a:lnSpc>
              <a:spcBef>
                <a:spcPct val="0"/>
              </a:spcBef>
            </a:pPr>
            <a:r>
              <a:rPr lang="en-US" sz="3253" spc="195">
                <a:solidFill>
                  <a:srgbClr val="000000"/>
                </a:solidFill>
                <a:latin typeface="Montserrat"/>
                <a:ea typeface="Montserrat"/>
                <a:cs typeface="Montserrat"/>
                <a:sym typeface="Montserrat"/>
              </a:rPr>
              <a:t>· P(Sunny)= 0.7</a:t>
            </a:r>
          </a:p>
          <a:p>
            <a:pPr algn="just">
              <a:lnSpc>
                <a:spcPts val="5303"/>
              </a:lnSpc>
              <a:spcBef>
                <a:spcPct val="0"/>
              </a:spcBef>
            </a:pPr>
            <a:r>
              <a:rPr lang="en-US" sz="3253" spc="195">
                <a:solidFill>
                  <a:srgbClr val="000000"/>
                </a:solidFill>
                <a:latin typeface="Montserrat"/>
                <a:ea typeface="Montserrat"/>
                <a:cs typeface="Montserrat"/>
                <a:sym typeface="Montserrat"/>
              </a:rPr>
              <a:t>· P(Rainy)= 0.3</a:t>
            </a:r>
          </a:p>
          <a:p>
            <a:pPr algn="just">
              <a:lnSpc>
                <a:spcPts val="5303"/>
              </a:lnSpc>
              <a:spcBef>
                <a:spcPct val="0"/>
              </a:spcBef>
            </a:pPr>
            <a:r>
              <a:rPr lang="en-US" b="true" sz="3253" spc="195">
                <a:solidFill>
                  <a:srgbClr val="000000"/>
                </a:solidFill>
                <a:latin typeface="Montserrat Bold"/>
                <a:ea typeface="Montserrat Bold"/>
                <a:cs typeface="Montserrat Bold"/>
                <a:sym typeface="Montserrat Bold"/>
              </a:rPr>
              <a:t>2.Tiện ích của hành động</a:t>
            </a:r>
            <a:r>
              <a:rPr lang="en-US" sz="3253" spc="195">
                <a:solidFill>
                  <a:srgbClr val="000000"/>
                </a:solidFill>
                <a:latin typeface="Montserrat"/>
                <a:ea typeface="Montserrat"/>
                <a:cs typeface="Montserrat"/>
                <a:sym typeface="Montserrat"/>
              </a:rPr>
              <a:t>:</a:t>
            </a:r>
          </a:p>
          <a:p>
            <a:pPr algn="just">
              <a:lnSpc>
                <a:spcPts val="5303"/>
              </a:lnSpc>
              <a:spcBef>
                <a:spcPct val="0"/>
              </a:spcBef>
            </a:pPr>
            <a:r>
              <a:rPr lang="en-US" sz="3253" spc="195">
                <a:solidFill>
                  <a:srgbClr val="000000"/>
                </a:solidFill>
                <a:latin typeface="Montserrat"/>
                <a:ea typeface="Montserrat"/>
                <a:cs typeface="Montserrat"/>
                <a:sym typeface="Montserrat"/>
              </a:rPr>
              <a:t>· Mang ô (A):</a:t>
            </a:r>
          </a:p>
          <a:p>
            <a:pPr algn="just">
              <a:lnSpc>
                <a:spcPts val="5303"/>
              </a:lnSpc>
              <a:spcBef>
                <a:spcPct val="0"/>
              </a:spcBef>
            </a:pPr>
            <a:r>
              <a:rPr lang="en-US" sz="3253" spc="195">
                <a:solidFill>
                  <a:srgbClr val="000000"/>
                </a:solidFill>
                <a:latin typeface="Montserrat"/>
                <a:ea typeface="Montserrat"/>
                <a:cs typeface="Montserrat"/>
                <a:sym typeface="Montserrat"/>
              </a:rPr>
              <a:t>Sunny:U=8</a:t>
            </a:r>
          </a:p>
          <a:p>
            <a:pPr algn="just">
              <a:lnSpc>
                <a:spcPts val="5303"/>
              </a:lnSpc>
              <a:spcBef>
                <a:spcPct val="0"/>
              </a:spcBef>
            </a:pPr>
            <a:r>
              <a:rPr lang="en-US" sz="3253" spc="195">
                <a:solidFill>
                  <a:srgbClr val="000000"/>
                </a:solidFill>
                <a:latin typeface="Montserrat"/>
                <a:ea typeface="Montserrat"/>
                <a:cs typeface="Montserrat"/>
                <a:sym typeface="Montserrat"/>
              </a:rPr>
              <a:t>Rainy: U=7</a:t>
            </a:r>
          </a:p>
          <a:p>
            <a:pPr algn="just">
              <a:lnSpc>
                <a:spcPts val="5303"/>
              </a:lnSpc>
              <a:spcBef>
                <a:spcPct val="0"/>
              </a:spcBef>
            </a:pPr>
            <a:r>
              <a:rPr lang="en-US" b="true" sz="3253" spc="195">
                <a:solidFill>
                  <a:srgbClr val="000000"/>
                </a:solidFill>
                <a:latin typeface="Montserrat Bold"/>
                <a:ea typeface="Montserrat Bold"/>
                <a:cs typeface="Montserrat Bold"/>
                <a:sym typeface="Montserrat Bold"/>
              </a:rPr>
              <a:t>· Không mang ô (B):</a:t>
            </a:r>
          </a:p>
          <a:p>
            <a:pPr algn="just">
              <a:lnSpc>
                <a:spcPts val="5303"/>
              </a:lnSpc>
              <a:spcBef>
                <a:spcPct val="0"/>
              </a:spcBef>
            </a:pPr>
            <a:r>
              <a:rPr lang="en-US" sz="3253" spc="195">
                <a:solidFill>
                  <a:srgbClr val="000000"/>
                </a:solidFill>
                <a:latin typeface="Montserrat"/>
                <a:ea typeface="Montserrat"/>
                <a:cs typeface="Montserrat"/>
                <a:sym typeface="Montserrat"/>
              </a:rPr>
              <a:t>Sunny: U=10</a:t>
            </a:r>
          </a:p>
          <a:p>
            <a:pPr algn="just">
              <a:lnSpc>
                <a:spcPts val="5303"/>
              </a:lnSpc>
              <a:spcBef>
                <a:spcPct val="0"/>
              </a:spcBef>
            </a:pPr>
            <a:r>
              <a:rPr lang="en-US" sz="3253" spc="195">
                <a:solidFill>
                  <a:srgbClr val="000000"/>
                </a:solidFill>
                <a:latin typeface="Montserrat"/>
                <a:ea typeface="Montserrat"/>
                <a:cs typeface="Montserrat"/>
                <a:sym typeface="Montserrat"/>
              </a:rPr>
              <a:t>Rainy: U=−5</a:t>
            </a:r>
          </a:p>
          <a:p>
            <a:pPr algn="just">
              <a:lnSpc>
                <a:spcPts val="5303"/>
              </a:lnSpc>
              <a:spcBef>
                <a:spcPct val="0"/>
              </a:spcBef>
            </a:pPr>
          </a:p>
        </p:txBody>
      </p:sp>
      <p:sp>
        <p:nvSpPr>
          <p:cNvPr name="TextBox 6" id="6"/>
          <p:cNvSpPr txBox="true"/>
          <p:nvPr/>
        </p:nvSpPr>
        <p:spPr>
          <a:xfrm rot="0">
            <a:off x="10480119" y="2687534"/>
            <a:ext cx="6779181" cy="4613592"/>
          </a:xfrm>
          <a:prstGeom prst="rect">
            <a:avLst/>
          </a:prstGeom>
        </p:spPr>
        <p:txBody>
          <a:bodyPr anchor="t" rtlCol="false" tIns="0" lIns="0" bIns="0" rIns="0">
            <a:spAutoFit/>
          </a:bodyPr>
          <a:lstStyle/>
          <a:p>
            <a:pPr algn="l">
              <a:lnSpc>
                <a:spcPts val="5297"/>
              </a:lnSpc>
              <a:spcBef>
                <a:spcPct val="0"/>
              </a:spcBef>
            </a:pPr>
            <a:r>
              <a:rPr lang="en-US" b="true" sz="3250" spc="195">
                <a:solidFill>
                  <a:srgbClr val="000000"/>
                </a:solidFill>
                <a:latin typeface="Montserrat Bold"/>
                <a:ea typeface="Montserrat Bold"/>
                <a:cs typeface="Montserrat Bold"/>
                <a:sym typeface="Montserrat Bold"/>
              </a:rPr>
              <a:t>3.T</a:t>
            </a:r>
            <a:r>
              <a:rPr lang="en-US" b="true" sz="3250" spc="195">
                <a:solidFill>
                  <a:srgbClr val="000000"/>
                </a:solidFill>
                <a:latin typeface="Montserrat Bold"/>
                <a:ea typeface="Montserrat Bold"/>
                <a:cs typeface="Montserrat Bold"/>
                <a:sym typeface="Montserrat Bold"/>
              </a:rPr>
              <a:t>hông tin Dự báo thời tiết:</a:t>
            </a:r>
          </a:p>
          <a:p>
            <a:pPr algn="l">
              <a:lnSpc>
                <a:spcPts val="5297"/>
              </a:lnSpc>
              <a:spcBef>
                <a:spcPct val="0"/>
              </a:spcBef>
            </a:pPr>
            <a:r>
              <a:rPr lang="en-US" b="true" sz="3250" spc="195">
                <a:solidFill>
                  <a:srgbClr val="000000"/>
                </a:solidFill>
                <a:latin typeface="Montserrat Bold"/>
                <a:ea typeface="Montserrat Bold"/>
                <a:cs typeface="Montserrat Bold"/>
                <a:sym typeface="Montserrat Bold"/>
              </a:rPr>
              <a:t>· Nếu O′=Forecast: </a:t>
            </a:r>
          </a:p>
          <a:p>
            <a:pPr algn="l">
              <a:lnSpc>
                <a:spcPts val="5297"/>
              </a:lnSpc>
              <a:spcBef>
                <a:spcPct val="0"/>
              </a:spcBef>
            </a:pPr>
            <a:r>
              <a:rPr lang="en-US" sz="3250" spc="195">
                <a:solidFill>
                  <a:srgbClr val="000000"/>
                </a:solidFill>
                <a:latin typeface="Montserrat"/>
                <a:ea typeface="Montserrat"/>
                <a:cs typeface="Montserrat"/>
                <a:sym typeface="Montserrat"/>
              </a:rPr>
              <a:t>P(Sunny∣O′)=0.9</a:t>
            </a:r>
          </a:p>
          <a:p>
            <a:pPr algn="l">
              <a:lnSpc>
                <a:spcPts val="5297"/>
              </a:lnSpc>
              <a:spcBef>
                <a:spcPct val="0"/>
              </a:spcBef>
            </a:pPr>
            <a:r>
              <a:rPr lang="en-US" sz="3250" spc="195">
                <a:solidFill>
                  <a:srgbClr val="000000"/>
                </a:solidFill>
                <a:latin typeface="Montserrat"/>
                <a:ea typeface="Montserrat"/>
                <a:cs typeface="Montserrat"/>
                <a:sym typeface="Montserrat"/>
              </a:rPr>
              <a:t>P(Rainy∣O′)=0.1</a:t>
            </a:r>
          </a:p>
          <a:p>
            <a:pPr algn="l">
              <a:lnSpc>
                <a:spcPts val="5297"/>
              </a:lnSpc>
              <a:spcBef>
                <a:spcPct val="0"/>
              </a:spcBef>
            </a:pPr>
            <a:r>
              <a:rPr lang="en-US" b="true" sz="3250" spc="195">
                <a:solidFill>
                  <a:srgbClr val="000000"/>
                </a:solidFill>
                <a:latin typeface="Montserrat Bold"/>
                <a:ea typeface="Montserrat Bold"/>
                <a:cs typeface="Montserrat Bold"/>
                <a:sym typeface="Montserrat Bold"/>
              </a:rPr>
              <a:t>· Nếu O′=Forecast:</a:t>
            </a:r>
          </a:p>
          <a:p>
            <a:pPr algn="l">
              <a:lnSpc>
                <a:spcPts val="5297"/>
              </a:lnSpc>
              <a:spcBef>
                <a:spcPct val="0"/>
              </a:spcBef>
            </a:pPr>
            <a:r>
              <a:rPr lang="en-US" sz="3250" spc="195">
                <a:solidFill>
                  <a:srgbClr val="000000"/>
                </a:solidFill>
                <a:latin typeface="Montserrat"/>
                <a:ea typeface="Montserrat"/>
                <a:cs typeface="Montserrat"/>
                <a:sym typeface="Montserrat"/>
              </a:rPr>
              <a:t>P(Sunny∣O′)=0.2</a:t>
            </a:r>
          </a:p>
          <a:p>
            <a:pPr algn="l">
              <a:lnSpc>
                <a:spcPts val="5297"/>
              </a:lnSpc>
              <a:spcBef>
                <a:spcPct val="0"/>
              </a:spcBef>
            </a:pPr>
            <a:r>
              <a:rPr lang="en-US" sz="3250" spc="195">
                <a:solidFill>
                  <a:srgbClr val="000000"/>
                </a:solidFill>
                <a:latin typeface="Montserrat"/>
                <a:ea typeface="Montserrat"/>
                <a:cs typeface="Montserrat"/>
                <a:sym typeface="Montserrat"/>
              </a:rPr>
              <a:t>P(Rainy∣O′)=0.8</a:t>
            </a:r>
          </a:p>
        </p:txBody>
      </p:sp>
      <p:sp>
        <p:nvSpPr>
          <p:cNvPr name="TextBox 7" id="7"/>
          <p:cNvSpPr txBox="true"/>
          <p:nvPr/>
        </p:nvSpPr>
        <p:spPr>
          <a:xfrm rot="0">
            <a:off x="16948863" y="9201150"/>
            <a:ext cx="784622"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60</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423234" y="406277"/>
            <a:ext cx="2252449" cy="622423"/>
          </a:xfrm>
          <a:prstGeom prst="rect">
            <a:avLst/>
          </a:prstGeom>
        </p:spPr>
        <p:txBody>
          <a:bodyPr anchor="t" rtlCol="false" tIns="0" lIns="0" bIns="0" rIns="0">
            <a:spAutoFit/>
          </a:bodyPr>
          <a:lstStyle/>
          <a:p>
            <a:pPr algn="ctr">
              <a:lnSpc>
                <a:spcPts val="5303"/>
              </a:lnSpc>
              <a:spcBef>
                <a:spcPct val="0"/>
              </a:spcBef>
            </a:pPr>
            <a:r>
              <a:rPr lang="en-US" b="true" sz="3253" spc="195">
                <a:solidFill>
                  <a:srgbClr val="000000"/>
                </a:solidFill>
                <a:latin typeface="Montserrat Bold"/>
                <a:ea typeface="Montserrat Bold"/>
                <a:cs typeface="Montserrat Bold"/>
                <a:sym typeface="Montserrat Bold"/>
              </a:rPr>
              <a:t>Ví dụ  :</a:t>
            </a:r>
          </a:p>
        </p:txBody>
      </p:sp>
      <p:sp>
        <p:nvSpPr>
          <p:cNvPr name="TextBox 4" id="4"/>
          <p:cNvSpPr txBox="true"/>
          <p:nvPr/>
        </p:nvSpPr>
        <p:spPr>
          <a:xfrm rot="0">
            <a:off x="808701" y="1207861"/>
            <a:ext cx="8041124" cy="622423"/>
          </a:xfrm>
          <a:prstGeom prst="rect">
            <a:avLst/>
          </a:prstGeom>
        </p:spPr>
        <p:txBody>
          <a:bodyPr anchor="t" rtlCol="false" tIns="0" lIns="0" bIns="0" rIns="0">
            <a:spAutoFit/>
          </a:bodyPr>
          <a:lstStyle/>
          <a:p>
            <a:pPr algn="l">
              <a:lnSpc>
                <a:spcPts val="5303"/>
              </a:lnSpc>
              <a:spcBef>
                <a:spcPct val="0"/>
              </a:spcBef>
            </a:pPr>
            <a:r>
              <a:rPr lang="en-US" sz="3253" spc="195">
                <a:solidFill>
                  <a:srgbClr val="000000"/>
                </a:solidFill>
                <a:latin typeface="Montserrat"/>
                <a:ea typeface="Montserrat"/>
                <a:cs typeface="Montserrat"/>
                <a:sym typeface="Montserrat"/>
              </a:rPr>
              <a:t>Trước tiên ta cần tính </a:t>
            </a:r>
            <a:r>
              <a:rPr lang="en-US" b="true" sz="3253" spc="195">
                <a:solidFill>
                  <a:srgbClr val="000000"/>
                </a:solidFill>
                <a:latin typeface="Montserrat Bold"/>
                <a:ea typeface="Montserrat Bold"/>
                <a:cs typeface="Montserrat Bold"/>
                <a:sym typeface="Montserrat Bold"/>
              </a:rPr>
              <a:t>EU_noinfo</a:t>
            </a:r>
            <a:r>
              <a:rPr lang="en-US" sz="3253" spc="195">
                <a:solidFill>
                  <a:srgbClr val="000000"/>
                </a:solidFill>
                <a:latin typeface="Montserrat"/>
                <a:ea typeface="Montserrat"/>
                <a:cs typeface="Montserrat"/>
                <a:sym typeface="Montserrat"/>
              </a:rPr>
              <a:t> :  </a:t>
            </a:r>
          </a:p>
        </p:txBody>
      </p:sp>
      <p:sp>
        <p:nvSpPr>
          <p:cNvPr name="TextBox 5" id="5"/>
          <p:cNvSpPr txBox="true"/>
          <p:nvPr/>
        </p:nvSpPr>
        <p:spPr>
          <a:xfrm rot="0">
            <a:off x="7888191" y="3102775"/>
            <a:ext cx="11177985" cy="4434220"/>
          </a:xfrm>
          <a:prstGeom prst="rect">
            <a:avLst/>
          </a:prstGeom>
        </p:spPr>
        <p:txBody>
          <a:bodyPr anchor="t" rtlCol="false" tIns="0" lIns="0" bIns="0" rIns="0">
            <a:spAutoFit/>
          </a:bodyPr>
          <a:lstStyle/>
          <a:p>
            <a:pPr algn="l">
              <a:lnSpc>
                <a:spcPts val="5685"/>
              </a:lnSpc>
              <a:spcBef>
                <a:spcPct val="0"/>
              </a:spcBef>
            </a:pPr>
            <a:r>
              <a:rPr lang="en-US" b="true" sz="3487" spc="209">
                <a:solidFill>
                  <a:srgbClr val="000000"/>
                </a:solidFill>
                <a:latin typeface="Montserrat Bold"/>
                <a:ea typeface="Montserrat Bold"/>
                <a:cs typeface="Montserrat Bold"/>
                <a:sym typeface="Montserrat Bold"/>
              </a:rPr>
              <a:t>Với mang ô (A) :</a:t>
            </a:r>
          </a:p>
          <a:p>
            <a:pPr algn="l">
              <a:lnSpc>
                <a:spcPts val="5685"/>
              </a:lnSpc>
              <a:spcBef>
                <a:spcPct val="0"/>
              </a:spcBef>
            </a:pPr>
            <a:r>
              <a:rPr lang="en-US" sz="3487" spc="209">
                <a:solidFill>
                  <a:srgbClr val="000000"/>
                </a:solidFill>
                <a:latin typeface="Montserrat"/>
                <a:ea typeface="Montserrat"/>
                <a:cs typeface="Montserrat"/>
                <a:sym typeface="Montserrat"/>
              </a:rPr>
              <a:t>EU(Umbrella)= 0.7*8+0.3*7 =5.6+2.1=7.7</a:t>
            </a:r>
          </a:p>
          <a:p>
            <a:pPr algn="l">
              <a:lnSpc>
                <a:spcPts val="5685"/>
              </a:lnSpc>
              <a:spcBef>
                <a:spcPct val="0"/>
              </a:spcBef>
            </a:pPr>
            <a:r>
              <a:rPr lang="en-US" b="true" sz="3487" spc="209">
                <a:solidFill>
                  <a:srgbClr val="000000"/>
                </a:solidFill>
                <a:latin typeface="Montserrat Bold"/>
                <a:ea typeface="Montserrat Bold"/>
                <a:cs typeface="Montserrat Bold"/>
                <a:sym typeface="Montserrat Bold"/>
              </a:rPr>
              <a:t>Với không mang ô (B): </a:t>
            </a:r>
          </a:p>
          <a:p>
            <a:pPr algn="l">
              <a:lnSpc>
                <a:spcPts val="5685"/>
              </a:lnSpc>
              <a:spcBef>
                <a:spcPct val="0"/>
              </a:spcBef>
            </a:pPr>
            <a:r>
              <a:rPr lang="en-US" sz="3487" spc="209">
                <a:solidFill>
                  <a:srgbClr val="000000"/>
                </a:solidFill>
                <a:latin typeface="Montserrat"/>
                <a:ea typeface="Montserrat"/>
                <a:cs typeface="Montserrat"/>
                <a:sym typeface="Montserrat"/>
              </a:rPr>
              <a:t>EU(No Umbrella)=0.7*10+0.3*(−5)=7−1.5=5.5.</a:t>
            </a:r>
          </a:p>
          <a:p>
            <a:pPr algn="l">
              <a:lnSpc>
                <a:spcPts val="6520"/>
              </a:lnSpc>
              <a:spcBef>
                <a:spcPct val="0"/>
              </a:spcBef>
            </a:pPr>
            <a:r>
              <a:rPr lang="en-US" b="true" sz="4000" spc="240">
                <a:solidFill>
                  <a:srgbClr val="000000"/>
                </a:solidFill>
                <a:latin typeface="Montserrat Bold"/>
                <a:ea typeface="Montserrat Bold"/>
                <a:cs typeface="Montserrat Bold"/>
                <a:sym typeface="Montserrat Bold"/>
              </a:rPr>
              <a:t>=&gt; Vì thế ta chọn A (Mang ô) : EU_noinfo= 7.7</a:t>
            </a:r>
          </a:p>
        </p:txBody>
      </p:sp>
      <p:sp>
        <p:nvSpPr>
          <p:cNvPr name="TextBox 6" id="6"/>
          <p:cNvSpPr txBox="true"/>
          <p:nvPr/>
        </p:nvSpPr>
        <p:spPr>
          <a:xfrm rot="0">
            <a:off x="808701" y="2678009"/>
            <a:ext cx="6132672" cy="7289923"/>
          </a:xfrm>
          <a:prstGeom prst="rect">
            <a:avLst/>
          </a:prstGeom>
        </p:spPr>
        <p:txBody>
          <a:bodyPr anchor="t" rtlCol="false" tIns="0" lIns="0" bIns="0" rIns="0">
            <a:spAutoFit/>
          </a:bodyPr>
          <a:lstStyle/>
          <a:p>
            <a:pPr algn="just">
              <a:lnSpc>
                <a:spcPts val="5303"/>
              </a:lnSpc>
              <a:spcBef>
                <a:spcPct val="0"/>
              </a:spcBef>
            </a:pPr>
            <a:r>
              <a:rPr lang="en-US" b="true" sz="3253" spc="195">
                <a:solidFill>
                  <a:srgbClr val="000000"/>
                </a:solidFill>
                <a:latin typeface="Montserrat Bold"/>
                <a:ea typeface="Montserrat Bold"/>
                <a:cs typeface="Montserrat Bold"/>
                <a:sym typeface="Montserrat Bold"/>
              </a:rPr>
              <a:t>1. </a:t>
            </a:r>
            <a:r>
              <a:rPr lang="en-US" b="true" sz="3253" spc="195">
                <a:solidFill>
                  <a:srgbClr val="000000"/>
                </a:solidFill>
                <a:latin typeface="Montserrat Bold"/>
                <a:ea typeface="Montserrat Bold"/>
                <a:cs typeface="Montserrat Bold"/>
                <a:sym typeface="Montserrat Bold"/>
              </a:rPr>
              <a:t>Xác suất ban đầu:</a:t>
            </a:r>
          </a:p>
          <a:p>
            <a:pPr algn="just">
              <a:lnSpc>
                <a:spcPts val="5303"/>
              </a:lnSpc>
              <a:spcBef>
                <a:spcPct val="0"/>
              </a:spcBef>
            </a:pPr>
            <a:r>
              <a:rPr lang="en-US" sz="3253" spc="195">
                <a:solidFill>
                  <a:srgbClr val="000000"/>
                </a:solidFill>
                <a:latin typeface="Montserrat"/>
                <a:ea typeface="Montserrat"/>
                <a:cs typeface="Montserrat"/>
                <a:sym typeface="Montserrat"/>
              </a:rPr>
              <a:t>· P(Sunny)= 0.7</a:t>
            </a:r>
          </a:p>
          <a:p>
            <a:pPr algn="just">
              <a:lnSpc>
                <a:spcPts val="5303"/>
              </a:lnSpc>
              <a:spcBef>
                <a:spcPct val="0"/>
              </a:spcBef>
            </a:pPr>
            <a:r>
              <a:rPr lang="en-US" sz="3253" spc="195">
                <a:solidFill>
                  <a:srgbClr val="000000"/>
                </a:solidFill>
                <a:latin typeface="Montserrat"/>
                <a:ea typeface="Montserrat"/>
                <a:cs typeface="Montserrat"/>
                <a:sym typeface="Montserrat"/>
              </a:rPr>
              <a:t>· P(Rainy)= 0.3</a:t>
            </a:r>
          </a:p>
          <a:p>
            <a:pPr algn="just">
              <a:lnSpc>
                <a:spcPts val="5303"/>
              </a:lnSpc>
              <a:spcBef>
                <a:spcPct val="0"/>
              </a:spcBef>
            </a:pPr>
            <a:r>
              <a:rPr lang="en-US" b="true" sz="3253" spc="195">
                <a:solidFill>
                  <a:srgbClr val="000000"/>
                </a:solidFill>
                <a:latin typeface="Montserrat Bold"/>
                <a:ea typeface="Montserrat Bold"/>
                <a:cs typeface="Montserrat Bold"/>
                <a:sym typeface="Montserrat Bold"/>
              </a:rPr>
              <a:t>2.Tiện ích của hành động</a:t>
            </a:r>
            <a:r>
              <a:rPr lang="en-US" sz="3253" spc="195">
                <a:solidFill>
                  <a:srgbClr val="000000"/>
                </a:solidFill>
                <a:latin typeface="Montserrat"/>
                <a:ea typeface="Montserrat"/>
                <a:cs typeface="Montserrat"/>
                <a:sym typeface="Montserrat"/>
              </a:rPr>
              <a:t>:</a:t>
            </a:r>
          </a:p>
          <a:p>
            <a:pPr algn="just">
              <a:lnSpc>
                <a:spcPts val="5303"/>
              </a:lnSpc>
              <a:spcBef>
                <a:spcPct val="0"/>
              </a:spcBef>
            </a:pPr>
            <a:r>
              <a:rPr lang="en-US" b="true" sz="3253" spc="195">
                <a:solidFill>
                  <a:srgbClr val="000000"/>
                </a:solidFill>
                <a:latin typeface="Montserrat Bold"/>
                <a:ea typeface="Montserrat Bold"/>
                <a:cs typeface="Montserrat Bold"/>
                <a:sym typeface="Montserrat Bold"/>
              </a:rPr>
              <a:t>· Mang ô (A):</a:t>
            </a:r>
          </a:p>
          <a:p>
            <a:pPr algn="just">
              <a:lnSpc>
                <a:spcPts val="5303"/>
              </a:lnSpc>
              <a:spcBef>
                <a:spcPct val="0"/>
              </a:spcBef>
            </a:pPr>
            <a:r>
              <a:rPr lang="en-US" sz="3253" spc="195">
                <a:solidFill>
                  <a:srgbClr val="000000"/>
                </a:solidFill>
                <a:latin typeface="Montserrat"/>
                <a:ea typeface="Montserrat"/>
                <a:cs typeface="Montserrat"/>
                <a:sym typeface="Montserrat"/>
              </a:rPr>
              <a:t>Sunny:U=8</a:t>
            </a:r>
          </a:p>
          <a:p>
            <a:pPr algn="just">
              <a:lnSpc>
                <a:spcPts val="5303"/>
              </a:lnSpc>
              <a:spcBef>
                <a:spcPct val="0"/>
              </a:spcBef>
            </a:pPr>
            <a:r>
              <a:rPr lang="en-US" sz="3253" spc="195">
                <a:solidFill>
                  <a:srgbClr val="000000"/>
                </a:solidFill>
                <a:latin typeface="Montserrat"/>
                <a:ea typeface="Montserrat"/>
                <a:cs typeface="Montserrat"/>
                <a:sym typeface="Montserrat"/>
              </a:rPr>
              <a:t>Rainy: U=7</a:t>
            </a:r>
          </a:p>
          <a:p>
            <a:pPr algn="just">
              <a:lnSpc>
                <a:spcPts val="5303"/>
              </a:lnSpc>
              <a:spcBef>
                <a:spcPct val="0"/>
              </a:spcBef>
            </a:pPr>
            <a:r>
              <a:rPr lang="en-US" b="true" sz="3253" spc="195">
                <a:solidFill>
                  <a:srgbClr val="000000"/>
                </a:solidFill>
                <a:latin typeface="Montserrat Bold"/>
                <a:ea typeface="Montserrat Bold"/>
                <a:cs typeface="Montserrat Bold"/>
                <a:sym typeface="Montserrat Bold"/>
              </a:rPr>
              <a:t>· Không mang ô (B):</a:t>
            </a:r>
          </a:p>
          <a:p>
            <a:pPr algn="just">
              <a:lnSpc>
                <a:spcPts val="5303"/>
              </a:lnSpc>
              <a:spcBef>
                <a:spcPct val="0"/>
              </a:spcBef>
            </a:pPr>
            <a:r>
              <a:rPr lang="en-US" sz="3253" spc="195">
                <a:solidFill>
                  <a:srgbClr val="000000"/>
                </a:solidFill>
                <a:latin typeface="Montserrat"/>
                <a:ea typeface="Montserrat"/>
                <a:cs typeface="Montserrat"/>
                <a:sym typeface="Montserrat"/>
              </a:rPr>
              <a:t>Sunny: U=10</a:t>
            </a:r>
          </a:p>
          <a:p>
            <a:pPr algn="just">
              <a:lnSpc>
                <a:spcPts val="5303"/>
              </a:lnSpc>
              <a:spcBef>
                <a:spcPct val="0"/>
              </a:spcBef>
            </a:pPr>
            <a:r>
              <a:rPr lang="en-US" sz="3253" spc="195">
                <a:solidFill>
                  <a:srgbClr val="000000"/>
                </a:solidFill>
                <a:latin typeface="Montserrat"/>
                <a:ea typeface="Montserrat"/>
                <a:cs typeface="Montserrat"/>
                <a:sym typeface="Montserrat"/>
              </a:rPr>
              <a:t>Rainy: U=−5</a:t>
            </a:r>
          </a:p>
          <a:p>
            <a:pPr algn="just">
              <a:lnSpc>
                <a:spcPts val="5303"/>
              </a:lnSpc>
              <a:spcBef>
                <a:spcPct val="0"/>
              </a:spcBef>
            </a:pPr>
          </a:p>
        </p:txBody>
      </p:sp>
      <p:sp>
        <p:nvSpPr>
          <p:cNvPr name="TextBox 7" id="7"/>
          <p:cNvSpPr txBox="true"/>
          <p:nvPr/>
        </p:nvSpPr>
        <p:spPr>
          <a:xfrm rot="0">
            <a:off x="17031849" y="9201150"/>
            <a:ext cx="618649"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61</a:t>
            </a:r>
          </a:p>
        </p:txBody>
      </p:sp>
      <p:grpSp>
        <p:nvGrpSpPr>
          <p:cNvPr name="Group 8" id="8"/>
          <p:cNvGrpSpPr/>
          <p:nvPr/>
        </p:nvGrpSpPr>
        <p:grpSpPr>
          <a:xfrm rot="0">
            <a:off x="9144000" y="539627"/>
            <a:ext cx="8935052" cy="1499411"/>
            <a:chOff x="0" y="0"/>
            <a:chExt cx="3303830" cy="554423"/>
          </a:xfrm>
        </p:grpSpPr>
        <p:sp>
          <p:nvSpPr>
            <p:cNvPr name="Freeform 9" id="9"/>
            <p:cNvSpPr/>
            <p:nvPr/>
          </p:nvSpPr>
          <p:spPr>
            <a:xfrm flipH="false" flipV="false" rot="0">
              <a:off x="0" y="0"/>
              <a:ext cx="3303830" cy="554423"/>
            </a:xfrm>
            <a:custGeom>
              <a:avLst/>
              <a:gdLst/>
              <a:ahLst/>
              <a:cxnLst/>
              <a:rect r="r" b="b" t="t" l="l"/>
              <a:pathLst>
                <a:path h="554423" w="3303830">
                  <a:moveTo>
                    <a:pt x="12997" y="0"/>
                  </a:moveTo>
                  <a:lnTo>
                    <a:pt x="3290833" y="0"/>
                  </a:lnTo>
                  <a:cubicBezTo>
                    <a:pt x="3294280" y="0"/>
                    <a:pt x="3297586" y="1369"/>
                    <a:pt x="3300023" y="3807"/>
                  </a:cubicBezTo>
                  <a:cubicBezTo>
                    <a:pt x="3302460" y="6244"/>
                    <a:pt x="3303830" y="9550"/>
                    <a:pt x="3303830" y="12997"/>
                  </a:cubicBezTo>
                  <a:lnTo>
                    <a:pt x="3303830" y="541426"/>
                  </a:lnTo>
                  <a:cubicBezTo>
                    <a:pt x="3303830" y="544873"/>
                    <a:pt x="3302460" y="548179"/>
                    <a:pt x="3300023" y="550616"/>
                  </a:cubicBezTo>
                  <a:cubicBezTo>
                    <a:pt x="3297586" y="553053"/>
                    <a:pt x="3294280" y="554423"/>
                    <a:pt x="3290833" y="554423"/>
                  </a:cubicBezTo>
                  <a:lnTo>
                    <a:pt x="12997" y="554423"/>
                  </a:lnTo>
                  <a:cubicBezTo>
                    <a:pt x="9550" y="554423"/>
                    <a:pt x="6244" y="553053"/>
                    <a:pt x="3807" y="550616"/>
                  </a:cubicBezTo>
                  <a:cubicBezTo>
                    <a:pt x="1369" y="548179"/>
                    <a:pt x="0" y="544873"/>
                    <a:pt x="0" y="541426"/>
                  </a:cubicBezTo>
                  <a:lnTo>
                    <a:pt x="0" y="12997"/>
                  </a:lnTo>
                  <a:cubicBezTo>
                    <a:pt x="0" y="9550"/>
                    <a:pt x="1369" y="6244"/>
                    <a:pt x="3807" y="3807"/>
                  </a:cubicBezTo>
                  <a:cubicBezTo>
                    <a:pt x="6244" y="1369"/>
                    <a:pt x="9550" y="0"/>
                    <a:pt x="12997" y="0"/>
                  </a:cubicBezTo>
                  <a:close/>
                </a:path>
              </a:pathLst>
            </a:custGeom>
            <a:solidFill>
              <a:srgbClr val="E9F4FF"/>
            </a:solidFill>
            <a:ln w="9525" cap="sq">
              <a:solidFill>
                <a:srgbClr val="000000"/>
              </a:solidFill>
              <a:prstDash val="solid"/>
              <a:miter/>
            </a:ln>
          </p:spPr>
        </p:sp>
        <p:sp>
          <p:nvSpPr>
            <p:cNvPr name="TextBox 10" id="10"/>
            <p:cNvSpPr txBox="true"/>
            <p:nvPr/>
          </p:nvSpPr>
          <p:spPr>
            <a:xfrm>
              <a:off x="0" y="-38100"/>
              <a:ext cx="3303830" cy="59252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9519647" y="1028700"/>
            <a:ext cx="8356682" cy="722740"/>
            <a:chOff x="0" y="0"/>
            <a:chExt cx="11142242" cy="963653"/>
          </a:xfrm>
        </p:grpSpPr>
        <p:sp>
          <p:nvSpPr>
            <p:cNvPr name="Freeform 12" id="12"/>
            <p:cNvSpPr/>
            <p:nvPr/>
          </p:nvSpPr>
          <p:spPr>
            <a:xfrm flipH="false" flipV="false" rot="0">
              <a:off x="0" y="0"/>
              <a:ext cx="11142242" cy="963653"/>
            </a:xfrm>
            <a:custGeom>
              <a:avLst/>
              <a:gdLst/>
              <a:ahLst/>
              <a:cxnLst/>
              <a:rect r="r" b="b" t="t" l="l"/>
              <a:pathLst>
                <a:path h="963653" w="11142242">
                  <a:moveTo>
                    <a:pt x="0" y="0"/>
                  </a:moveTo>
                  <a:lnTo>
                    <a:pt x="11142242" y="0"/>
                  </a:lnTo>
                  <a:lnTo>
                    <a:pt x="11142242" y="963653"/>
                  </a:lnTo>
                  <a:lnTo>
                    <a:pt x="0" y="9636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423234" y="406277"/>
            <a:ext cx="2252449" cy="622423"/>
          </a:xfrm>
          <a:prstGeom prst="rect">
            <a:avLst/>
          </a:prstGeom>
        </p:spPr>
        <p:txBody>
          <a:bodyPr anchor="t" rtlCol="false" tIns="0" lIns="0" bIns="0" rIns="0">
            <a:spAutoFit/>
          </a:bodyPr>
          <a:lstStyle/>
          <a:p>
            <a:pPr algn="ctr">
              <a:lnSpc>
                <a:spcPts val="5303"/>
              </a:lnSpc>
              <a:spcBef>
                <a:spcPct val="0"/>
              </a:spcBef>
            </a:pPr>
            <a:r>
              <a:rPr lang="en-US" b="true" sz="3253" spc="195">
                <a:solidFill>
                  <a:srgbClr val="000000"/>
                </a:solidFill>
                <a:latin typeface="Montserrat Bold"/>
                <a:ea typeface="Montserrat Bold"/>
                <a:cs typeface="Montserrat Bold"/>
                <a:sym typeface="Montserrat Bold"/>
              </a:rPr>
              <a:t>Ví dụ  :</a:t>
            </a:r>
          </a:p>
        </p:txBody>
      </p:sp>
      <p:sp>
        <p:nvSpPr>
          <p:cNvPr name="TextBox 4" id="4"/>
          <p:cNvSpPr txBox="true"/>
          <p:nvPr/>
        </p:nvSpPr>
        <p:spPr>
          <a:xfrm rot="0">
            <a:off x="808701" y="1207861"/>
            <a:ext cx="7435453" cy="622423"/>
          </a:xfrm>
          <a:prstGeom prst="rect">
            <a:avLst/>
          </a:prstGeom>
        </p:spPr>
        <p:txBody>
          <a:bodyPr anchor="t" rtlCol="false" tIns="0" lIns="0" bIns="0" rIns="0">
            <a:spAutoFit/>
          </a:bodyPr>
          <a:lstStyle/>
          <a:p>
            <a:pPr algn="l">
              <a:lnSpc>
                <a:spcPts val="5303"/>
              </a:lnSpc>
              <a:spcBef>
                <a:spcPct val="0"/>
              </a:spcBef>
            </a:pPr>
            <a:r>
              <a:rPr lang="en-US" sz="3253" spc="195">
                <a:solidFill>
                  <a:srgbClr val="000000"/>
                </a:solidFill>
                <a:latin typeface="Montserrat"/>
                <a:ea typeface="Montserrat"/>
                <a:cs typeface="Montserrat"/>
                <a:sym typeface="Montserrat"/>
              </a:rPr>
              <a:t>Trước tiên ta cần tính </a:t>
            </a:r>
            <a:r>
              <a:rPr lang="en-US" b="true" sz="3253" spc="195">
                <a:solidFill>
                  <a:srgbClr val="000000"/>
                </a:solidFill>
                <a:latin typeface="Montserrat Bold"/>
                <a:ea typeface="Montserrat Bold"/>
                <a:cs typeface="Montserrat Bold"/>
                <a:sym typeface="Montserrat Bold"/>
              </a:rPr>
              <a:t>EU_info</a:t>
            </a:r>
            <a:r>
              <a:rPr lang="en-US" sz="3253" spc="195">
                <a:solidFill>
                  <a:srgbClr val="000000"/>
                </a:solidFill>
                <a:latin typeface="Montserrat"/>
                <a:ea typeface="Montserrat"/>
                <a:cs typeface="Montserrat"/>
                <a:sym typeface="Montserrat"/>
              </a:rPr>
              <a:t> :  </a:t>
            </a:r>
          </a:p>
        </p:txBody>
      </p:sp>
      <p:sp>
        <p:nvSpPr>
          <p:cNvPr name="TextBox 5" id="5"/>
          <p:cNvSpPr txBox="true"/>
          <p:nvPr/>
        </p:nvSpPr>
        <p:spPr>
          <a:xfrm rot="0">
            <a:off x="1028700" y="2011259"/>
            <a:ext cx="7506771" cy="622423"/>
          </a:xfrm>
          <a:prstGeom prst="rect">
            <a:avLst/>
          </a:prstGeom>
        </p:spPr>
        <p:txBody>
          <a:bodyPr anchor="t" rtlCol="false" tIns="0" lIns="0" bIns="0" rIns="0">
            <a:spAutoFit/>
          </a:bodyPr>
          <a:lstStyle/>
          <a:p>
            <a:pPr algn="ctr">
              <a:lnSpc>
                <a:spcPts val="5303"/>
              </a:lnSpc>
              <a:spcBef>
                <a:spcPct val="0"/>
              </a:spcBef>
            </a:pPr>
            <a:r>
              <a:rPr lang="en-US" b="true" sz="3253" spc="195">
                <a:solidFill>
                  <a:srgbClr val="000000"/>
                </a:solidFill>
                <a:latin typeface="Montserrat Semi-Bold"/>
                <a:ea typeface="Montserrat Semi-Bold"/>
                <a:cs typeface="Montserrat Semi-Bold"/>
                <a:sym typeface="Montserrat Semi-Bold"/>
              </a:rPr>
              <a:t>Ta tính tổng xác Dự Báo (P(o')) :</a:t>
            </a:r>
          </a:p>
        </p:txBody>
      </p:sp>
      <p:sp>
        <p:nvSpPr>
          <p:cNvPr name="TextBox 6" id="6"/>
          <p:cNvSpPr txBox="true"/>
          <p:nvPr/>
        </p:nvSpPr>
        <p:spPr>
          <a:xfrm rot="0">
            <a:off x="808701" y="3893764"/>
            <a:ext cx="15747085" cy="3956173"/>
          </a:xfrm>
          <a:prstGeom prst="rect">
            <a:avLst/>
          </a:prstGeom>
        </p:spPr>
        <p:txBody>
          <a:bodyPr anchor="t" rtlCol="false" tIns="0" lIns="0" bIns="0" rIns="0">
            <a:spAutoFit/>
          </a:bodyPr>
          <a:lstStyle/>
          <a:p>
            <a:pPr algn="l">
              <a:lnSpc>
                <a:spcPts val="5303"/>
              </a:lnSpc>
              <a:spcBef>
                <a:spcPct val="0"/>
              </a:spcBef>
            </a:pPr>
            <a:r>
              <a:rPr lang="en-US" b="true" sz="3253" spc="195">
                <a:solidFill>
                  <a:srgbClr val="000000"/>
                </a:solidFill>
                <a:latin typeface="Montserrat Bold"/>
                <a:ea typeface="Montserrat Bold"/>
                <a:cs typeface="Montserrat Bold"/>
                <a:sym typeface="Montserrat Bold"/>
              </a:rPr>
              <a:t>· Tổng xác suất cho "Forecast: Sunny" :</a:t>
            </a:r>
          </a:p>
          <a:p>
            <a:pPr algn="l">
              <a:lnSpc>
                <a:spcPts val="5303"/>
              </a:lnSpc>
              <a:spcBef>
                <a:spcPct val="0"/>
              </a:spcBef>
            </a:pPr>
            <a:r>
              <a:rPr lang="en-US" b="true" sz="3253" spc="195">
                <a:solidFill>
                  <a:srgbClr val="000000"/>
                </a:solidFill>
                <a:latin typeface="Montserrat Bold"/>
                <a:ea typeface="Montserrat Bold"/>
                <a:cs typeface="Montserrat Bold"/>
                <a:sym typeface="Montserrat Bold"/>
              </a:rPr>
              <a:t>Ta tính được :</a:t>
            </a:r>
          </a:p>
          <a:p>
            <a:pPr algn="l">
              <a:lnSpc>
                <a:spcPts val="5303"/>
              </a:lnSpc>
              <a:spcBef>
                <a:spcPct val="0"/>
              </a:spcBef>
            </a:pPr>
            <a:r>
              <a:rPr lang="en-US" sz="3253" spc="195">
                <a:solidFill>
                  <a:srgbClr val="000000"/>
                </a:solidFill>
                <a:latin typeface="Montserrat"/>
                <a:ea typeface="Montserrat"/>
                <a:cs typeface="Montserrat"/>
                <a:sym typeface="Montserrat"/>
              </a:rPr>
              <a:t>P(Forecast:Sunny)=0.7*0.9+0.3*0.2=0.63+0.06=0.69</a:t>
            </a:r>
          </a:p>
          <a:p>
            <a:pPr algn="l">
              <a:lnSpc>
                <a:spcPts val="5303"/>
              </a:lnSpc>
              <a:spcBef>
                <a:spcPct val="0"/>
              </a:spcBef>
            </a:pPr>
            <a:r>
              <a:rPr lang="en-US" sz="3253" spc="195">
                <a:solidFill>
                  <a:srgbClr val="000000"/>
                </a:solidFill>
                <a:latin typeface="Montserrat"/>
                <a:ea typeface="Montserrat"/>
                <a:cs typeface="Montserrat"/>
                <a:sym typeface="Montserrat"/>
              </a:rPr>
              <a:t>· </a:t>
            </a:r>
            <a:r>
              <a:rPr lang="en-US" b="true" sz="3253" spc="195">
                <a:solidFill>
                  <a:srgbClr val="000000"/>
                </a:solidFill>
                <a:latin typeface="Montserrat Bold"/>
                <a:ea typeface="Montserrat Bold"/>
                <a:cs typeface="Montserrat Bold"/>
                <a:sym typeface="Montserrat Bold"/>
              </a:rPr>
              <a:t>Tổng xác suất cho "Forecast: Rainy":</a:t>
            </a:r>
          </a:p>
          <a:p>
            <a:pPr algn="l">
              <a:lnSpc>
                <a:spcPts val="5303"/>
              </a:lnSpc>
              <a:spcBef>
                <a:spcPct val="0"/>
              </a:spcBef>
            </a:pPr>
            <a:r>
              <a:rPr lang="en-US" b="true" sz="3253" spc="195">
                <a:solidFill>
                  <a:srgbClr val="000000"/>
                </a:solidFill>
                <a:latin typeface="Montserrat Bold"/>
                <a:ea typeface="Montserrat Bold"/>
                <a:cs typeface="Montserrat Bold"/>
                <a:sym typeface="Montserrat Bold"/>
              </a:rPr>
              <a:t>Ta tính được :</a:t>
            </a:r>
          </a:p>
          <a:p>
            <a:pPr algn="l">
              <a:lnSpc>
                <a:spcPts val="5303"/>
              </a:lnSpc>
              <a:spcBef>
                <a:spcPct val="0"/>
              </a:spcBef>
            </a:pPr>
            <a:r>
              <a:rPr lang="en-US" sz="3253" spc="195">
                <a:solidFill>
                  <a:srgbClr val="000000"/>
                </a:solidFill>
                <a:latin typeface="Montserrat"/>
                <a:ea typeface="Montserrat"/>
                <a:cs typeface="Montserrat"/>
                <a:sym typeface="Montserrat"/>
              </a:rPr>
              <a:t>P(Forecast:Rainy)=0.7*0.1+0.3*0.8 =0.07+0.24=0.31</a:t>
            </a:r>
          </a:p>
        </p:txBody>
      </p:sp>
      <p:grpSp>
        <p:nvGrpSpPr>
          <p:cNvPr name="Group 7" id="7"/>
          <p:cNvGrpSpPr/>
          <p:nvPr/>
        </p:nvGrpSpPr>
        <p:grpSpPr>
          <a:xfrm rot="0">
            <a:off x="11215550" y="121749"/>
            <a:ext cx="6513394" cy="1496995"/>
            <a:chOff x="0" y="0"/>
            <a:chExt cx="2408396" cy="553530"/>
          </a:xfrm>
        </p:grpSpPr>
        <p:sp>
          <p:nvSpPr>
            <p:cNvPr name="Freeform 8" id="8"/>
            <p:cNvSpPr/>
            <p:nvPr/>
          </p:nvSpPr>
          <p:spPr>
            <a:xfrm flipH="false" flipV="false" rot="0">
              <a:off x="0" y="0"/>
              <a:ext cx="2408396" cy="553530"/>
            </a:xfrm>
            <a:custGeom>
              <a:avLst/>
              <a:gdLst/>
              <a:ahLst/>
              <a:cxnLst/>
              <a:rect r="r" b="b" t="t" l="l"/>
              <a:pathLst>
                <a:path h="553530" w="2408396">
                  <a:moveTo>
                    <a:pt x="17829" y="0"/>
                  </a:moveTo>
                  <a:lnTo>
                    <a:pt x="2390567" y="0"/>
                  </a:lnTo>
                  <a:cubicBezTo>
                    <a:pt x="2400413" y="0"/>
                    <a:pt x="2408396" y="7982"/>
                    <a:pt x="2408396" y="17829"/>
                  </a:cubicBezTo>
                  <a:lnTo>
                    <a:pt x="2408396" y="535700"/>
                  </a:lnTo>
                  <a:cubicBezTo>
                    <a:pt x="2408396" y="545547"/>
                    <a:pt x="2400413" y="553530"/>
                    <a:pt x="2390567" y="553530"/>
                  </a:cubicBezTo>
                  <a:lnTo>
                    <a:pt x="17829" y="553530"/>
                  </a:lnTo>
                  <a:cubicBezTo>
                    <a:pt x="7982" y="553530"/>
                    <a:pt x="0" y="545547"/>
                    <a:pt x="0" y="535700"/>
                  </a:cubicBezTo>
                  <a:lnTo>
                    <a:pt x="0" y="17829"/>
                  </a:lnTo>
                  <a:cubicBezTo>
                    <a:pt x="0" y="7982"/>
                    <a:pt x="7982" y="0"/>
                    <a:pt x="17829" y="0"/>
                  </a:cubicBezTo>
                  <a:close/>
                </a:path>
              </a:pathLst>
            </a:custGeom>
            <a:solidFill>
              <a:srgbClr val="E9F4FF"/>
            </a:solidFill>
            <a:ln w="9525" cap="sq">
              <a:solidFill>
                <a:srgbClr val="000000"/>
              </a:solidFill>
              <a:prstDash val="solid"/>
              <a:miter/>
            </a:ln>
          </p:spPr>
        </p:sp>
        <p:sp>
          <p:nvSpPr>
            <p:cNvPr name="TextBox 9" id="9"/>
            <p:cNvSpPr txBox="true"/>
            <p:nvPr/>
          </p:nvSpPr>
          <p:spPr>
            <a:xfrm>
              <a:off x="0" y="-38100"/>
              <a:ext cx="2408396" cy="59163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0" id="10"/>
          <p:cNvGrpSpPr/>
          <p:nvPr/>
        </p:nvGrpSpPr>
        <p:grpSpPr>
          <a:xfrm rot="0">
            <a:off x="11628592" y="438656"/>
            <a:ext cx="5630708" cy="1180088"/>
            <a:chOff x="0" y="0"/>
            <a:chExt cx="7507611" cy="1573451"/>
          </a:xfrm>
        </p:grpSpPr>
        <p:sp>
          <p:nvSpPr>
            <p:cNvPr name="Freeform 11" id="11"/>
            <p:cNvSpPr/>
            <p:nvPr/>
          </p:nvSpPr>
          <p:spPr>
            <a:xfrm flipH="false" flipV="false" rot="0">
              <a:off x="0" y="0"/>
              <a:ext cx="7507611" cy="1573451"/>
            </a:xfrm>
            <a:custGeom>
              <a:avLst/>
              <a:gdLst/>
              <a:ahLst/>
              <a:cxnLst/>
              <a:rect r="r" b="b" t="t" l="l"/>
              <a:pathLst>
                <a:path h="1573451" w="7507611">
                  <a:moveTo>
                    <a:pt x="0" y="0"/>
                  </a:moveTo>
                  <a:lnTo>
                    <a:pt x="7507611" y="0"/>
                  </a:lnTo>
                  <a:lnTo>
                    <a:pt x="7507611" y="1573451"/>
                  </a:lnTo>
                  <a:lnTo>
                    <a:pt x="0" y="15734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TextBox 12" id="12"/>
          <p:cNvSpPr txBox="true"/>
          <p:nvPr/>
        </p:nvSpPr>
        <p:spPr>
          <a:xfrm rot="0">
            <a:off x="16974878" y="9201150"/>
            <a:ext cx="732592"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62</a:t>
            </a: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423234" y="406277"/>
            <a:ext cx="2252449" cy="622423"/>
          </a:xfrm>
          <a:prstGeom prst="rect">
            <a:avLst/>
          </a:prstGeom>
        </p:spPr>
        <p:txBody>
          <a:bodyPr anchor="t" rtlCol="false" tIns="0" lIns="0" bIns="0" rIns="0">
            <a:spAutoFit/>
          </a:bodyPr>
          <a:lstStyle/>
          <a:p>
            <a:pPr algn="ctr">
              <a:lnSpc>
                <a:spcPts val="5303"/>
              </a:lnSpc>
              <a:spcBef>
                <a:spcPct val="0"/>
              </a:spcBef>
            </a:pPr>
            <a:r>
              <a:rPr lang="en-US" b="true" sz="3253" spc="195">
                <a:solidFill>
                  <a:srgbClr val="000000"/>
                </a:solidFill>
                <a:latin typeface="Montserrat Bold"/>
                <a:ea typeface="Montserrat Bold"/>
                <a:cs typeface="Montserrat Bold"/>
                <a:sym typeface="Montserrat Bold"/>
              </a:rPr>
              <a:t>Ví dụ  :</a:t>
            </a:r>
          </a:p>
        </p:txBody>
      </p:sp>
      <p:sp>
        <p:nvSpPr>
          <p:cNvPr name="TextBox 4" id="4"/>
          <p:cNvSpPr txBox="true"/>
          <p:nvPr/>
        </p:nvSpPr>
        <p:spPr>
          <a:xfrm rot="0">
            <a:off x="808701" y="1207861"/>
            <a:ext cx="7435453" cy="622423"/>
          </a:xfrm>
          <a:prstGeom prst="rect">
            <a:avLst/>
          </a:prstGeom>
        </p:spPr>
        <p:txBody>
          <a:bodyPr anchor="t" rtlCol="false" tIns="0" lIns="0" bIns="0" rIns="0">
            <a:spAutoFit/>
          </a:bodyPr>
          <a:lstStyle/>
          <a:p>
            <a:pPr algn="l">
              <a:lnSpc>
                <a:spcPts val="5303"/>
              </a:lnSpc>
              <a:spcBef>
                <a:spcPct val="0"/>
              </a:spcBef>
            </a:pPr>
            <a:r>
              <a:rPr lang="en-US" sz="3253" spc="195">
                <a:solidFill>
                  <a:srgbClr val="000000"/>
                </a:solidFill>
                <a:latin typeface="Montserrat"/>
                <a:ea typeface="Montserrat"/>
                <a:cs typeface="Montserrat"/>
                <a:sym typeface="Montserrat"/>
              </a:rPr>
              <a:t>Trước tiên ta cần tính </a:t>
            </a:r>
            <a:r>
              <a:rPr lang="en-US" b="true" sz="3253" spc="195">
                <a:solidFill>
                  <a:srgbClr val="000000"/>
                </a:solidFill>
                <a:latin typeface="Montserrat Bold"/>
                <a:ea typeface="Montserrat Bold"/>
                <a:cs typeface="Montserrat Bold"/>
                <a:sym typeface="Montserrat Bold"/>
              </a:rPr>
              <a:t>EU_info</a:t>
            </a:r>
            <a:r>
              <a:rPr lang="en-US" sz="3253" spc="195">
                <a:solidFill>
                  <a:srgbClr val="000000"/>
                </a:solidFill>
                <a:latin typeface="Montserrat"/>
                <a:ea typeface="Montserrat"/>
                <a:cs typeface="Montserrat"/>
                <a:sym typeface="Montserrat"/>
              </a:rPr>
              <a:t> :  </a:t>
            </a:r>
          </a:p>
        </p:txBody>
      </p:sp>
      <p:sp>
        <p:nvSpPr>
          <p:cNvPr name="TextBox 5" id="5"/>
          <p:cNvSpPr txBox="true"/>
          <p:nvPr/>
        </p:nvSpPr>
        <p:spPr>
          <a:xfrm rot="0">
            <a:off x="388105" y="1696934"/>
            <a:ext cx="17899895" cy="1289173"/>
          </a:xfrm>
          <a:prstGeom prst="rect">
            <a:avLst/>
          </a:prstGeom>
        </p:spPr>
        <p:txBody>
          <a:bodyPr anchor="t" rtlCol="false" tIns="0" lIns="0" bIns="0" rIns="0">
            <a:spAutoFit/>
          </a:bodyPr>
          <a:lstStyle/>
          <a:p>
            <a:pPr algn="ctr">
              <a:lnSpc>
                <a:spcPts val="5303"/>
              </a:lnSpc>
            </a:pPr>
            <a:r>
              <a:rPr lang="en-US" b="true" sz="3253" spc="195">
                <a:solidFill>
                  <a:srgbClr val="000000"/>
                </a:solidFill>
                <a:latin typeface="Montserrat Semi-Bold"/>
                <a:ea typeface="Montserrat Semi-Bold"/>
                <a:cs typeface="Montserrat Semi-Bold"/>
                <a:sym typeface="Montserrat Semi-Bold"/>
              </a:rPr>
              <a:t>Ta thực hiện tính xác suất trạng thái bằng cách sử dụng định lý Bayles :</a:t>
            </a:r>
          </a:p>
          <a:p>
            <a:pPr algn="ctr">
              <a:lnSpc>
                <a:spcPts val="5303"/>
              </a:lnSpc>
              <a:spcBef>
                <a:spcPct val="0"/>
              </a:spcBef>
            </a:pPr>
          </a:p>
        </p:txBody>
      </p:sp>
      <p:grpSp>
        <p:nvGrpSpPr>
          <p:cNvPr name="Group 6" id="6"/>
          <p:cNvGrpSpPr/>
          <p:nvPr/>
        </p:nvGrpSpPr>
        <p:grpSpPr>
          <a:xfrm rot="0">
            <a:off x="11215550" y="121749"/>
            <a:ext cx="6513394" cy="1496995"/>
            <a:chOff x="0" y="0"/>
            <a:chExt cx="2408396" cy="553530"/>
          </a:xfrm>
        </p:grpSpPr>
        <p:sp>
          <p:nvSpPr>
            <p:cNvPr name="Freeform 7" id="7"/>
            <p:cNvSpPr/>
            <p:nvPr/>
          </p:nvSpPr>
          <p:spPr>
            <a:xfrm flipH="false" flipV="false" rot="0">
              <a:off x="0" y="0"/>
              <a:ext cx="2408396" cy="553530"/>
            </a:xfrm>
            <a:custGeom>
              <a:avLst/>
              <a:gdLst/>
              <a:ahLst/>
              <a:cxnLst/>
              <a:rect r="r" b="b" t="t" l="l"/>
              <a:pathLst>
                <a:path h="553530" w="2408396">
                  <a:moveTo>
                    <a:pt x="17829" y="0"/>
                  </a:moveTo>
                  <a:lnTo>
                    <a:pt x="2390567" y="0"/>
                  </a:lnTo>
                  <a:cubicBezTo>
                    <a:pt x="2400413" y="0"/>
                    <a:pt x="2408396" y="7982"/>
                    <a:pt x="2408396" y="17829"/>
                  </a:cubicBezTo>
                  <a:lnTo>
                    <a:pt x="2408396" y="535700"/>
                  </a:lnTo>
                  <a:cubicBezTo>
                    <a:pt x="2408396" y="545547"/>
                    <a:pt x="2400413" y="553530"/>
                    <a:pt x="2390567" y="553530"/>
                  </a:cubicBezTo>
                  <a:lnTo>
                    <a:pt x="17829" y="553530"/>
                  </a:lnTo>
                  <a:cubicBezTo>
                    <a:pt x="7982" y="553530"/>
                    <a:pt x="0" y="545547"/>
                    <a:pt x="0" y="535700"/>
                  </a:cubicBezTo>
                  <a:lnTo>
                    <a:pt x="0" y="17829"/>
                  </a:lnTo>
                  <a:cubicBezTo>
                    <a:pt x="0" y="7982"/>
                    <a:pt x="7982" y="0"/>
                    <a:pt x="17829" y="0"/>
                  </a:cubicBezTo>
                  <a:close/>
                </a:path>
              </a:pathLst>
            </a:custGeom>
            <a:solidFill>
              <a:srgbClr val="E9F4FF"/>
            </a:solidFill>
            <a:ln w="9525" cap="sq">
              <a:solidFill>
                <a:srgbClr val="000000"/>
              </a:solidFill>
              <a:prstDash val="solid"/>
              <a:miter/>
            </a:ln>
          </p:spPr>
        </p:sp>
        <p:sp>
          <p:nvSpPr>
            <p:cNvPr name="TextBox 8" id="8"/>
            <p:cNvSpPr txBox="true"/>
            <p:nvPr/>
          </p:nvSpPr>
          <p:spPr>
            <a:xfrm>
              <a:off x="0" y="-38100"/>
              <a:ext cx="2408396" cy="59163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9" id="9"/>
          <p:cNvGrpSpPr/>
          <p:nvPr/>
        </p:nvGrpSpPr>
        <p:grpSpPr>
          <a:xfrm rot="0">
            <a:off x="11628592" y="438656"/>
            <a:ext cx="5630708" cy="1180088"/>
            <a:chOff x="0" y="0"/>
            <a:chExt cx="7507611" cy="1573451"/>
          </a:xfrm>
        </p:grpSpPr>
        <p:sp>
          <p:nvSpPr>
            <p:cNvPr name="Freeform 10" id="10"/>
            <p:cNvSpPr/>
            <p:nvPr/>
          </p:nvSpPr>
          <p:spPr>
            <a:xfrm flipH="false" flipV="false" rot="0">
              <a:off x="0" y="0"/>
              <a:ext cx="7507611" cy="1573451"/>
            </a:xfrm>
            <a:custGeom>
              <a:avLst/>
              <a:gdLst/>
              <a:ahLst/>
              <a:cxnLst/>
              <a:rect r="r" b="b" t="t" l="l"/>
              <a:pathLst>
                <a:path h="1573451" w="7507611">
                  <a:moveTo>
                    <a:pt x="0" y="0"/>
                  </a:moveTo>
                  <a:lnTo>
                    <a:pt x="7507611" y="0"/>
                  </a:lnTo>
                  <a:lnTo>
                    <a:pt x="7507611" y="1573451"/>
                  </a:lnTo>
                  <a:lnTo>
                    <a:pt x="0" y="15734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11" id="11"/>
          <p:cNvGrpSpPr/>
          <p:nvPr/>
        </p:nvGrpSpPr>
        <p:grpSpPr>
          <a:xfrm rot="0">
            <a:off x="808701" y="3195658"/>
            <a:ext cx="15734513" cy="1180088"/>
            <a:chOff x="0" y="0"/>
            <a:chExt cx="20979351" cy="1573451"/>
          </a:xfrm>
        </p:grpSpPr>
        <p:sp>
          <p:nvSpPr>
            <p:cNvPr name="Freeform 12" id="12"/>
            <p:cNvSpPr/>
            <p:nvPr/>
          </p:nvSpPr>
          <p:spPr>
            <a:xfrm flipH="false" flipV="false" rot="0">
              <a:off x="0" y="0"/>
              <a:ext cx="20979351" cy="1573451"/>
            </a:xfrm>
            <a:custGeom>
              <a:avLst/>
              <a:gdLst/>
              <a:ahLst/>
              <a:cxnLst/>
              <a:rect r="r" b="b" t="t" l="l"/>
              <a:pathLst>
                <a:path h="1573451" w="20979351">
                  <a:moveTo>
                    <a:pt x="0" y="0"/>
                  </a:moveTo>
                  <a:lnTo>
                    <a:pt x="20979351" y="0"/>
                  </a:lnTo>
                  <a:lnTo>
                    <a:pt x="20979351" y="1573451"/>
                  </a:lnTo>
                  <a:lnTo>
                    <a:pt x="0" y="15734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13" id="13"/>
          <p:cNvSpPr txBox="true"/>
          <p:nvPr/>
        </p:nvSpPr>
        <p:spPr>
          <a:xfrm rot="0">
            <a:off x="808701" y="2363684"/>
            <a:ext cx="5455444" cy="622423"/>
          </a:xfrm>
          <a:prstGeom prst="rect">
            <a:avLst/>
          </a:prstGeom>
        </p:spPr>
        <p:txBody>
          <a:bodyPr anchor="t" rtlCol="false" tIns="0" lIns="0" bIns="0" rIns="0">
            <a:spAutoFit/>
          </a:bodyPr>
          <a:lstStyle/>
          <a:p>
            <a:pPr algn="ctr">
              <a:lnSpc>
                <a:spcPts val="5303"/>
              </a:lnSpc>
              <a:spcBef>
                <a:spcPct val="0"/>
              </a:spcBef>
            </a:pPr>
            <a:r>
              <a:rPr lang="en-US" b="true" sz="3253" spc="195">
                <a:solidFill>
                  <a:srgbClr val="000000"/>
                </a:solidFill>
                <a:latin typeface="Montserrat Bold"/>
                <a:ea typeface="Montserrat Bold"/>
                <a:cs typeface="Montserrat Bold"/>
                <a:sym typeface="Montserrat Bold"/>
              </a:rPr>
              <a:t>· Với "Forecast: Sunny"</a:t>
            </a:r>
          </a:p>
        </p:txBody>
      </p:sp>
      <p:sp>
        <p:nvSpPr>
          <p:cNvPr name="TextBox 14" id="14"/>
          <p:cNvSpPr txBox="true"/>
          <p:nvPr/>
        </p:nvSpPr>
        <p:spPr>
          <a:xfrm rot="0">
            <a:off x="808701" y="4765613"/>
            <a:ext cx="11295102" cy="622423"/>
          </a:xfrm>
          <a:prstGeom prst="rect">
            <a:avLst/>
          </a:prstGeom>
        </p:spPr>
        <p:txBody>
          <a:bodyPr anchor="t" rtlCol="false" tIns="0" lIns="0" bIns="0" rIns="0">
            <a:spAutoFit/>
          </a:bodyPr>
          <a:lstStyle/>
          <a:p>
            <a:pPr algn="ctr">
              <a:lnSpc>
                <a:spcPts val="5303"/>
              </a:lnSpc>
              <a:spcBef>
                <a:spcPct val="0"/>
              </a:spcBef>
            </a:pPr>
            <a:r>
              <a:rPr lang="en-US" b="true" sz="3253" spc="195">
                <a:solidFill>
                  <a:srgbClr val="000000"/>
                </a:solidFill>
                <a:latin typeface="Montserrat Semi-Bold"/>
                <a:ea typeface="Montserrat Semi-Bold"/>
                <a:cs typeface="Montserrat Semi-Bold"/>
                <a:sym typeface="Montserrat Semi-Bold"/>
              </a:rPr>
              <a:t>P(Sunny∣ Forecast: Sunny)=(0.7*0.9)/0.69​​ ≈ 0.913</a:t>
            </a:r>
          </a:p>
        </p:txBody>
      </p:sp>
      <p:grpSp>
        <p:nvGrpSpPr>
          <p:cNvPr name="Group 15" id="15"/>
          <p:cNvGrpSpPr/>
          <p:nvPr/>
        </p:nvGrpSpPr>
        <p:grpSpPr>
          <a:xfrm rot="0">
            <a:off x="808701" y="6188137"/>
            <a:ext cx="15462185" cy="1180088"/>
            <a:chOff x="0" y="0"/>
            <a:chExt cx="20616247" cy="1573451"/>
          </a:xfrm>
        </p:grpSpPr>
        <p:sp>
          <p:nvSpPr>
            <p:cNvPr name="Freeform 16" id="16"/>
            <p:cNvSpPr/>
            <p:nvPr/>
          </p:nvSpPr>
          <p:spPr>
            <a:xfrm flipH="false" flipV="false" rot="0">
              <a:off x="0" y="0"/>
              <a:ext cx="20616247" cy="1573451"/>
            </a:xfrm>
            <a:custGeom>
              <a:avLst/>
              <a:gdLst/>
              <a:ahLst/>
              <a:cxnLst/>
              <a:rect r="r" b="b" t="t" l="l"/>
              <a:pathLst>
                <a:path h="1573451" w="20616247">
                  <a:moveTo>
                    <a:pt x="0" y="0"/>
                  </a:moveTo>
                  <a:lnTo>
                    <a:pt x="20616247" y="0"/>
                  </a:lnTo>
                  <a:lnTo>
                    <a:pt x="20616247" y="1573451"/>
                  </a:lnTo>
                  <a:lnTo>
                    <a:pt x="0" y="157345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TextBox 17" id="17"/>
          <p:cNvSpPr txBox="true"/>
          <p:nvPr/>
        </p:nvSpPr>
        <p:spPr>
          <a:xfrm rot="0">
            <a:off x="848469" y="7758750"/>
            <a:ext cx="11255335" cy="622423"/>
          </a:xfrm>
          <a:prstGeom prst="rect">
            <a:avLst/>
          </a:prstGeom>
        </p:spPr>
        <p:txBody>
          <a:bodyPr anchor="t" rtlCol="false" tIns="0" lIns="0" bIns="0" rIns="0">
            <a:spAutoFit/>
          </a:bodyPr>
          <a:lstStyle/>
          <a:p>
            <a:pPr algn="ctr">
              <a:lnSpc>
                <a:spcPts val="5303"/>
              </a:lnSpc>
              <a:spcBef>
                <a:spcPct val="0"/>
              </a:spcBef>
            </a:pPr>
            <a:r>
              <a:rPr lang="en-US" b="true" sz="3253" spc="195">
                <a:solidFill>
                  <a:srgbClr val="000000"/>
                </a:solidFill>
                <a:latin typeface="Montserrat Semi-Bold"/>
                <a:ea typeface="Montserrat Semi-Bold"/>
                <a:cs typeface="Montserrat Semi-Bold"/>
                <a:sym typeface="Montserrat Semi-Bold"/>
              </a:rPr>
              <a:t>P(Rainy∣ Forecast: Sunny)=(0.3*0.2)/0.69 ≈ 0.087</a:t>
            </a:r>
          </a:p>
        </p:txBody>
      </p:sp>
      <p:sp>
        <p:nvSpPr>
          <p:cNvPr name="TextBox 18" id="18"/>
          <p:cNvSpPr txBox="true"/>
          <p:nvPr/>
        </p:nvSpPr>
        <p:spPr>
          <a:xfrm rot="0">
            <a:off x="16975414" y="9201150"/>
            <a:ext cx="731520"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63</a:t>
            </a: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423234" y="406277"/>
            <a:ext cx="2252449" cy="622423"/>
          </a:xfrm>
          <a:prstGeom prst="rect">
            <a:avLst/>
          </a:prstGeom>
        </p:spPr>
        <p:txBody>
          <a:bodyPr anchor="t" rtlCol="false" tIns="0" lIns="0" bIns="0" rIns="0">
            <a:spAutoFit/>
          </a:bodyPr>
          <a:lstStyle/>
          <a:p>
            <a:pPr algn="ctr">
              <a:lnSpc>
                <a:spcPts val="5303"/>
              </a:lnSpc>
              <a:spcBef>
                <a:spcPct val="0"/>
              </a:spcBef>
            </a:pPr>
            <a:r>
              <a:rPr lang="en-US" b="true" sz="3253" spc="195">
                <a:solidFill>
                  <a:srgbClr val="000000"/>
                </a:solidFill>
                <a:latin typeface="Montserrat Bold"/>
                <a:ea typeface="Montserrat Bold"/>
                <a:cs typeface="Montserrat Bold"/>
                <a:sym typeface="Montserrat Bold"/>
              </a:rPr>
              <a:t>Ví dụ  :</a:t>
            </a:r>
          </a:p>
        </p:txBody>
      </p:sp>
      <p:sp>
        <p:nvSpPr>
          <p:cNvPr name="TextBox 4" id="4"/>
          <p:cNvSpPr txBox="true"/>
          <p:nvPr/>
        </p:nvSpPr>
        <p:spPr>
          <a:xfrm rot="0">
            <a:off x="808701" y="1207861"/>
            <a:ext cx="7435453" cy="622423"/>
          </a:xfrm>
          <a:prstGeom prst="rect">
            <a:avLst/>
          </a:prstGeom>
        </p:spPr>
        <p:txBody>
          <a:bodyPr anchor="t" rtlCol="false" tIns="0" lIns="0" bIns="0" rIns="0">
            <a:spAutoFit/>
          </a:bodyPr>
          <a:lstStyle/>
          <a:p>
            <a:pPr algn="l">
              <a:lnSpc>
                <a:spcPts val="5303"/>
              </a:lnSpc>
              <a:spcBef>
                <a:spcPct val="0"/>
              </a:spcBef>
            </a:pPr>
            <a:r>
              <a:rPr lang="en-US" sz="3253" spc="195">
                <a:solidFill>
                  <a:srgbClr val="000000"/>
                </a:solidFill>
                <a:latin typeface="Montserrat"/>
                <a:ea typeface="Montserrat"/>
                <a:cs typeface="Montserrat"/>
                <a:sym typeface="Montserrat"/>
              </a:rPr>
              <a:t>Trước tiên ta cần tính </a:t>
            </a:r>
            <a:r>
              <a:rPr lang="en-US" b="true" sz="3253" spc="195">
                <a:solidFill>
                  <a:srgbClr val="000000"/>
                </a:solidFill>
                <a:latin typeface="Montserrat Bold"/>
                <a:ea typeface="Montserrat Bold"/>
                <a:cs typeface="Montserrat Bold"/>
                <a:sym typeface="Montserrat Bold"/>
              </a:rPr>
              <a:t>EU_info</a:t>
            </a:r>
            <a:r>
              <a:rPr lang="en-US" sz="3253" spc="195">
                <a:solidFill>
                  <a:srgbClr val="000000"/>
                </a:solidFill>
                <a:latin typeface="Montserrat"/>
                <a:ea typeface="Montserrat"/>
                <a:cs typeface="Montserrat"/>
                <a:sym typeface="Montserrat"/>
              </a:rPr>
              <a:t> :  </a:t>
            </a:r>
          </a:p>
        </p:txBody>
      </p:sp>
      <p:sp>
        <p:nvSpPr>
          <p:cNvPr name="TextBox 5" id="5"/>
          <p:cNvSpPr txBox="true"/>
          <p:nvPr/>
        </p:nvSpPr>
        <p:spPr>
          <a:xfrm rot="0">
            <a:off x="388105" y="1696934"/>
            <a:ext cx="17899895" cy="1289173"/>
          </a:xfrm>
          <a:prstGeom prst="rect">
            <a:avLst/>
          </a:prstGeom>
        </p:spPr>
        <p:txBody>
          <a:bodyPr anchor="t" rtlCol="false" tIns="0" lIns="0" bIns="0" rIns="0">
            <a:spAutoFit/>
          </a:bodyPr>
          <a:lstStyle/>
          <a:p>
            <a:pPr algn="ctr">
              <a:lnSpc>
                <a:spcPts val="5303"/>
              </a:lnSpc>
            </a:pPr>
            <a:r>
              <a:rPr lang="en-US" b="true" sz="3253" spc="195">
                <a:solidFill>
                  <a:srgbClr val="000000"/>
                </a:solidFill>
                <a:latin typeface="Montserrat Semi-Bold"/>
                <a:ea typeface="Montserrat Semi-Bold"/>
                <a:cs typeface="Montserrat Semi-Bold"/>
                <a:sym typeface="Montserrat Semi-Bold"/>
              </a:rPr>
              <a:t>Ta thực hiện tính xác suất trạng thái bằng cách sử dụng định lý Bayles :</a:t>
            </a:r>
          </a:p>
          <a:p>
            <a:pPr algn="ctr">
              <a:lnSpc>
                <a:spcPts val="5303"/>
              </a:lnSpc>
              <a:spcBef>
                <a:spcPct val="0"/>
              </a:spcBef>
            </a:pPr>
          </a:p>
        </p:txBody>
      </p:sp>
      <p:grpSp>
        <p:nvGrpSpPr>
          <p:cNvPr name="Group 6" id="6"/>
          <p:cNvGrpSpPr/>
          <p:nvPr/>
        </p:nvGrpSpPr>
        <p:grpSpPr>
          <a:xfrm rot="0">
            <a:off x="11215550" y="121749"/>
            <a:ext cx="6513394" cy="1496995"/>
            <a:chOff x="0" y="0"/>
            <a:chExt cx="2408396" cy="553530"/>
          </a:xfrm>
        </p:grpSpPr>
        <p:sp>
          <p:nvSpPr>
            <p:cNvPr name="Freeform 7" id="7"/>
            <p:cNvSpPr/>
            <p:nvPr/>
          </p:nvSpPr>
          <p:spPr>
            <a:xfrm flipH="false" flipV="false" rot="0">
              <a:off x="0" y="0"/>
              <a:ext cx="2408396" cy="553530"/>
            </a:xfrm>
            <a:custGeom>
              <a:avLst/>
              <a:gdLst/>
              <a:ahLst/>
              <a:cxnLst/>
              <a:rect r="r" b="b" t="t" l="l"/>
              <a:pathLst>
                <a:path h="553530" w="2408396">
                  <a:moveTo>
                    <a:pt x="17829" y="0"/>
                  </a:moveTo>
                  <a:lnTo>
                    <a:pt x="2390567" y="0"/>
                  </a:lnTo>
                  <a:cubicBezTo>
                    <a:pt x="2400413" y="0"/>
                    <a:pt x="2408396" y="7982"/>
                    <a:pt x="2408396" y="17829"/>
                  </a:cubicBezTo>
                  <a:lnTo>
                    <a:pt x="2408396" y="535700"/>
                  </a:lnTo>
                  <a:cubicBezTo>
                    <a:pt x="2408396" y="545547"/>
                    <a:pt x="2400413" y="553530"/>
                    <a:pt x="2390567" y="553530"/>
                  </a:cubicBezTo>
                  <a:lnTo>
                    <a:pt x="17829" y="553530"/>
                  </a:lnTo>
                  <a:cubicBezTo>
                    <a:pt x="7982" y="553530"/>
                    <a:pt x="0" y="545547"/>
                    <a:pt x="0" y="535700"/>
                  </a:cubicBezTo>
                  <a:lnTo>
                    <a:pt x="0" y="17829"/>
                  </a:lnTo>
                  <a:cubicBezTo>
                    <a:pt x="0" y="7982"/>
                    <a:pt x="7982" y="0"/>
                    <a:pt x="17829" y="0"/>
                  </a:cubicBezTo>
                  <a:close/>
                </a:path>
              </a:pathLst>
            </a:custGeom>
            <a:solidFill>
              <a:srgbClr val="E9F4FF"/>
            </a:solidFill>
            <a:ln w="9525" cap="sq">
              <a:solidFill>
                <a:srgbClr val="000000"/>
              </a:solidFill>
              <a:prstDash val="solid"/>
              <a:miter/>
            </a:ln>
          </p:spPr>
        </p:sp>
        <p:sp>
          <p:nvSpPr>
            <p:cNvPr name="TextBox 8" id="8"/>
            <p:cNvSpPr txBox="true"/>
            <p:nvPr/>
          </p:nvSpPr>
          <p:spPr>
            <a:xfrm>
              <a:off x="0" y="-38100"/>
              <a:ext cx="2408396" cy="59163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9" id="9"/>
          <p:cNvGrpSpPr/>
          <p:nvPr/>
        </p:nvGrpSpPr>
        <p:grpSpPr>
          <a:xfrm rot="0">
            <a:off x="11628592" y="438656"/>
            <a:ext cx="5630708" cy="1180088"/>
            <a:chOff x="0" y="0"/>
            <a:chExt cx="7507611" cy="1573451"/>
          </a:xfrm>
        </p:grpSpPr>
        <p:sp>
          <p:nvSpPr>
            <p:cNvPr name="Freeform 10" id="10"/>
            <p:cNvSpPr/>
            <p:nvPr/>
          </p:nvSpPr>
          <p:spPr>
            <a:xfrm flipH="false" flipV="false" rot="0">
              <a:off x="0" y="0"/>
              <a:ext cx="7507611" cy="1573451"/>
            </a:xfrm>
            <a:custGeom>
              <a:avLst/>
              <a:gdLst/>
              <a:ahLst/>
              <a:cxnLst/>
              <a:rect r="r" b="b" t="t" l="l"/>
              <a:pathLst>
                <a:path h="1573451" w="7507611">
                  <a:moveTo>
                    <a:pt x="0" y="0"/>
                  </a:moveTo>
                  <a:lnTo>
                    <a:pt x="7507611" y="0"/>
                  </a:lnTo>
                  <a:lnTo>
                    <a:pt x="7507611" y="1573451"/>
                  </a:lnTo>
                  <a:lnTo>
                    <a:pt x="0" y="15734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11" id="11"/>
          <p:cNvGrpSpPr/>
          <p:nvPr/>
        </p:nvGrpSpPr>
        <p:grpSpPr>
          <a:xfrm rot="0">
            <a:off x="899477" y="3195658"/>
            <a:ext cx="15552961" cy="1180088"/>
            <a:chOff x="0" y="0"/>
            <a:chExt cx="20737282" cy="1573451"/>
          </a:xfrm>
        </p:grpSpPr>
        <p:sp>
          <p:nvSpPr>
            <p:cNvPr name="Freeform 12" id="12"/>
            <p:cNvSpPr/>
            <p:nvPr/>
          </p:nvSpPr>
          <p:spPr>
            <a:xfrm flipH="false" flipV="false" rot="0">
              <a:off x="0" y="0"/>
              <a:ext cx="20737282" cy="1573451"/>
            </a:xfrm>
            <a:custGeom>
              <a:avLst/>
              <a:gdLst/>
              <a:ahLst/>
              <a:cxnLst/>
              <a:rect r="r" b="b" t="t" l="l"/>
              <a:pathLst>
                <a:path h="1573451" w="20737282">
                  <a:moveTo>
                    <a:pt x="0" y="0"/>
                  </a:moveTo>
                  <a:lnTo>
                    <a:pt x="20737282" y="0"/>
                  </a:lnTo>
                  <a:lnTo>
                    <a:pt x="20737282" y="1573451"/>
                  </a:lnTo>
                  <a:lnTo>
                    <a:pt x="0" y="15734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TextBox 13" id="13"/>
          <p:cNvSpPr txBox="true"/>
          <p:nvPr/>
        </p:nvSpPr>
        <p:spPr>
          <a:xfrm rot="0">
            <a:off x="-168642" y="2252570"/>
            <a:ext cx="6929688" cy="1289173"/>
          </a:xfrm>
          <a:prstGeom prst="rect">
            <a:avLst/>
          </a:prstGeom>
        </p:spPr>
        <p:txBody>
          <a:bodyPr anchor="t" rtlCol="false" tIns="0" lIns="0" bIns="0" rIns="0">
            <a:spAutoFit/>
          </a:bodyPr>
          <a:lstStyle/>
          <a:p>
            <a:pPr algn="ctr">
              <a:lnSpc>
                <a:spcPts val="5303"/>
              </a:lnSpc>
            </a:pPr>
            <a:r>
              <a:rPr lang="en-US" b="true" sz="3253" spc="195">
                <a:solidFill>
                  <a:srgbClr val="000000"/>
                </a:solidFill>
                <a:latin typeface="Montserrat Bold"/>
                <a:ea typeface="Montserrat Bold"/>
                <a:cs typeface="Montserrat Bold"/>
                <a:sym typeface="Montserrat Bold"/>
              </a:rPr>
              <a:t>· Với "Forecast: Rainy"</a:t>
            </a:r>
          </a:p>
          <a:p>
            <a:pPr algn="ctr">
              <a:lnSpc>
                <a:spcPts val="5303"/>
              </a:lnSpc>
              <a:spcBef>
                <a:spcPct val="0"/>
              </a:spcBef>
            </a:pPr>
          </a:p>
        </p:txBody>
      </p:sp>
      <p:sp>
        <p:nvSpPr>
          <p:cNvPr name="TextBox 14" id="14"/>
          <p:cNvSpPr txBox="true"/>
          <p:nvPr/>
        </p:nvSpPr>
        <p:spPr>
          <a:xfrm rot="0">
            <a:off x="848469" y="4794846"/>
            <a:ext cx="11080254" cy="1289173"/>
          </a:xfrm>
          <a:prstGeom prst="rect">
            <a:avLst/>
          </a:prstGeom>
        </p:spPr>
        <p:txBody>
          <a:bodyPr anchor="t" rtlCol="false" tIns="0" lIns="0" bIns="0" rIns="0">
            <a:spAutoFit/>
          </a:bodyPr>
          <a:lstStyle/>
          <a:p>
            <a:pPr algn="ctr">
              <a:lnSpc>
                <a:spcPts val="5303"/>
              </a:lnSpc>
            </a:pPr>
            <a:r>
              <a:rPr lang="en-US" b="true" sz="3253" spc="195">
                <a:solidFill>
                  <a:srgbClr val="000000"/>
                </a:solidFill>
                <a:latin typeface="Montserrat Semi-Bold"/>
                <a:ea typeface="Montserrat Semi-Bold"/>
                <a:cs typeface="Montserrat Semi-Bold"/>
                <a:sym typeface="Montserrat Semi-Bold"/>
              </a:rPr>
              <a:t>P(Sunny∣ Forecast: Rainy)= (0.7*0.1)/0.31≈0.226</a:t>
            </a:r>
          </a:p>
          <a:p>
            <a:pPr algn="ctr">
              <a:lnSpc>
                <a:spcPts val="5303"/>
              </a:lnSpc>
              <a:spcBef>
                <a:spcPct val="0"/>
              </a:spcBef>
            </a:pPr>
          </a:p>
        </p:txBody>
      </p:sp>
      <p:grpSp>
        <p:nvGrpSpPr>
          <p:cNvPr name="Group 15" id="15"/>
          <p:cNvGrpSpPr/>
          <p:nvPr/>
        </p:nvGrpSpPr>
        <p:grpSpPr>
          <a:xfrm rot="0">
            <a:off x="1640815" y="6188137"/>
            <a:ext cx="13797958" cy="1180088"/>
            <a:chOff x="0" y="0"/>
            <a:chExt cx="18397277" cy="1573451"/>
          </a:xfrm>
        </p:grpSpPr>
        <p:sp>
          <p:nvSpPr>
            <p:cNvPr name="Freeform 16" id="16"/>
            <p:cNvSpPr/>
            <p:nvPr/>
          </p:nvSpPr>
          <p:spPr>
            <a:xfrm flipH="false" flipV="false" rot="0">
              <a:off x="0" y="0"/>
              <a:ext cx="18397277" cy="1573451"/>
            </a:xfrm>
            <a:custGeom>
              <a:avLst/>
              <a:gdLst/>
              <a:ahLst/>
              <a:cxnLst/>
              <a:rect r="r" b="b" t="t" l="l"/>
              <a:pathLst>
                <a:path h="1573451" w="18397277">
                  <a:moveTo>
                    <a:pt x="0" y="0"/>
                  </a:moveTo>
                  <a:lnTo>
                    <a:pt x="18397277" y="0"/>
                  </a:lnTo>
                  <a:lnTo>
                    <a:pt x="18397277" y="1573451"/>
                  </a:lnTo>
                  <a:lnTo>
                    <a:pt x="0" y="157345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TextBox 17" id="17"/>
          <p:cNvSpPr txBox="true"/>
          <p:nvPr/>
        </p:nvSpPr>
        <p:spPr>
          <a:xfrm rot="0">
            <a:off x="899477" y="7787325"/>
            <a:ext cx="11116833" cy="1289173"/>
          </a:xfrm>
          <a:prstGeom prst="rect">
            <a:avLst/>
          </a:prstGeom>
        </p:spPr>
        <p:txBody>
          <a:bodyPr anchor="t" rtlCol="false" tIns="0" lIns="0" bIns="0" rIns="0">
            <a:spAutoFit/>
          </a:bodyPr>
          <a:lstStyle/>
          <a:p>
            <a:pPr algn="ctr">
              <a:lnSpc>
                <a:spcPts val="5303"/>
              </a:lnSpc>
            </a:pPr>
            <a:r>
              <a:rPr lang="en-US" b="true" sz="3253" spc="195">
                <a:solidFill>
                  <a:srgbClr val="000000"/>
                </a:solidFill>
                <a:latin typeface="Montserrat Semi-Bold"/>
                <a:ea typeface="Montserrat Semi-Bold"/>
                <a:cs typeface="Montserrat Semi-Bold"/>
                <a:sym typeface="Montserrat Semi-Bold"/>
              </a:rPr>
              <a:t>P(Rainy∣ Forecast: Rainy)= (0.3*0.8)/0.31≈ 0.774</a:t>
            </a:r>
          </a:p>
          <a:p>
            <a:pPr algn="ctr">
              <a:lnSpc>
                <a:spcPts val="5303"/>
              </a:lnSpc>
              <a:spcBef>
                <a:spcPct val="0"/>
              </a:spcBef>
            </a:pPr>
          </a:p>
        </p:txBody>
      </p:sp>
      <p:sp>
        <p:nvSpPr>
          <p:cNvPr name="TextBox 18" id="18"/>
          <p:cNvSpPr txBox="true"/>
          <p:nvPr/>
        </p:nvSpPr>
        <p:spPr>
          <a:xfrm rot="0">
            <a:off x="16948327" y="9201150"/>
            <a:ext cx="785693"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64</a:t>
            </a:r>
          </a:p>
        </p:txBody>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423234" y="406277"/>
            <a:ext cx="2252449" cy="622423"/>
          </a:xfrm>
          <a:prstGeom prst="rect">
            <a:avLst/>
          </a:prstGeom>
        </p:spPr>
        <p:txBody>
          <a:bodyPr anchor="t" rtlCol="false" tIns="0" lIns="0" bIns="0" rIns="0">
            <a:spAutoFit/>
          </a:bodyPr>
          <a:lstStyle/>
          <a:p>
            <a:pPr algn="ctr">
              <a:lnSpc>
                <a:spcPts val="5303"/>
              </a:lnSpc>
              <a:spcBef>
                <a:spcPct val="0"/>
              </a:spcBef>
            </a:pPr>
            <a:r>
              <a:rPr lang="en-US" b="true" sz="3253" spc="195">
                <a:solidFill>
                  <a:srgbClr val="000000"/>
                </a:solidFill>
                <a:latin typeface="Montserrat Bold"/>
                <a:ea typeface="Montserrat Bold"/>
                <a:cs typeface="Montserrat Bold"/>
                <a:sym typeface="Montserrat Bold"/>
              </a:rPr>
              <a:t>Ví dụ  :</a:t>
            </a:r>
          </a:p>
        </p:txBody>
      </p:sp>
      <p:grpSp>
        <p:nvGrpSpPr>
          <p:cNvPr name="Group 4" id="4"/>
          <p:cNvGrpSpPr/>
          <p:nvPr/>
        </p:nvGrpSpPr>
        <p:grpSpPr>
          <a:xfrm rot="0">
            <a:off x="11215550" y="121749"/>
            <a:ext cx="6513394" cy="1496995"/>
            <a:chOff x="0" y="0"/>
            <a:chExt cx="2408396" cy="553530"/>
          </a:xfrm>
        </p:grpSpPr>
        <p:sp>
          <p:nvSpPr>
            <p:cNvPr name="Freeform 5" id="5"/>
            <p:cNvSpPr/>
            <p:nvPr/>
          </p:nvSpPr>
          <p:spPr>
            <a:xfrm flipH="false" flipV="false" rot="0">
              <a:off x="0" y="0"/>
              <a:ext cx="2408396" cy="553530"/>
            </a:xfrm>
            <a:custGeom>
              <a:avLst/>
              <a:gdLst/>
              <a:ahLst/>
              <a:cxnLst/>
              <a:rect r="r" b="b" t="t" l="l"/>
              <a:pathLst>
                <a:path h="553530" w="2408396">
                  <a:moveTo>
                    <a:pt x="17829" y="0"/>
                  </a:moveTo>
                  <a:lnTo>
                    <a:pt x="2390567" y="0"/>
                  </a:lnTo>
                  <a:cubicBezTo>
                    <a:pt x="2400413" y="0"/>
                    <a:pt x="2408396" y="7982"/>
                    <a:pt x="2408396" y="17829"/>
                  </a:cubicBezTo>
                  <a:lnTo>
                    <a:pt x="2408396" y="535700"/>
                  </a:lnTo>
                  <a:cubicBezTo>
                    <a:pt x="2408396" y="545547"/>
                    <a:pt x="2400413" y="553530"/>
                    <a:pt x="2390567" y="553530"/>
                  </a:cubicBezTo>
                  <a:lnTo>
                    <a:pt x="17829" y="553530"/>
                  </a:lnTo>
                  <a:cubicBezTo>
                    <a:pt x="7982" y="553530"/>
                    <a:pt x="0" y="545547"/>
                    <a:pt x="0" y="535700"/>
                  </a:cubicBezTo>
                  <a:lnTo>
                    <a:pt x="0" y="17829"/>
                  </a:lnTo>
                  <a:cubicBezTo>
                    <a:pt x="0" y="7982"/>
                    <a:pt x="7982" y="0"/>
                    <a:pt x="17829" y="0"/>
                  </a:cubicBezTo>
                  <a:close/>
                </a:path>
              </a:pathLst>
            </a:custGeom>
            <a:solidFill>
              <a:srgbClr val="E9F4FF"/>
            </a:solidFill>
            <a:ln w="9525" cap="sq">
              <a:solidFill>
                <a:srgbClr val="000000"/>
              </a:solidFill>
              <a:prstDash val="solid"/>
              <a:miter/>
            </a:ln>
          </p:spPr>
        </p:sp>
        <p:sp>
          <p:nvSpPr>
            <p:cNvPr name="TextBox 6" id="6"/>
            <p:cNvSpPr txBox="true"/>
            <p:nvPr/>
          </p:nvSpPr>
          <p:spPr>
            <a:xfrm>
              <a:off x="0" y="-38100"/>
              <a:ext cx="2408396" cy="59163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7" id="7"/>
          <p:cNvGrpSpPr/>
          <p:nvPr/>
        </p:nvGrpSpPr>
        <p:grpSpPr>
          <a:xfrm rot="0">
            <a:off x="11628592" y="438656"/>
            <a:ext cx="5630708" cy="1180088"/>
            <a:chOff x="0" y="0"/>
            <a:chExt cx="7507611" cy="1573451"/>
          </a:xfrm>
        </p:grpSpPr>
        <p:sp>
          <p:nvSpPr>
            <p:cNvPr name="Freeform 8" id="8"/>
            <p:cNvSpPr/>
            <p:nvPr/>
          </p:nvSpPr>
          <p:spPr>
            <a:xfrm flipH="false" flipV="false" rot="0">
              <a:off x="0" y="0"/>
              <a:ext cx="7507611" cy="1573451"/>
            </a:xfrm>
            <a:custGeom>
              <a:avLst/>
              <a:gdLst/>
              <a:ahLst/>
              <a:cxnLst/>
              <a:rect r="r" b="b" t="t" l="l"/>
              <a:pathLst>
                <a:path h="1573451" w="7507611">
                  <a:moveTo>
                    <a:pt x="0" y="0"/>
                  </a:moveTo>
                  <a:lnTo>
                    <a:pt x="7507611" y="0"/>
                  </a:lnTo>
                  <a:lnTo>
                    <a:pt x="7507611" y="1573451"/>
                  </a:lnTo>
                  <a:lnTo>
                    <a:pt x="0" y="15734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grpSp>
        <p:nvGrpSpPr>
          <p:cNvPr name="Group 9" id="9"/>
          <p:cNvGrpSpPr/>
          <p:nvPr/>
        </p:nvGrpSpPr>
        <p:grpSpPr>
          <a:xfrm rot="0">
            <a:off x="787783" y="3214541"/>
            <a:ext cx="16246435" cy="1424720"/>
            <a:chOff x="0" y="0"/>
            <a:chExt cx="6007290" cy="526805"/>
          </a:xfrm>
        </p:grpSpPr>
        <p:sp>
          <p:nvSpPr>
            <p:cNvPr name="Freeform 10" id="10"/>
            <p:cNvSpPr/>
            <p:nvPr/>
          </p:nvSpPr>
          <p:spPr>
            <a:xfrm flipH="false" flipV="false" rot="0">
              <a:off x="0" y="0"/>
              <a:ext cx="6007290" cy="526805"/>
            </a:xfrm>
            <a:custGeom>
              <a:avLst/>
              <a:gdLst/>
              <a:ahLst/>
              <a:cxnLst/>
              <a:rect r="r" b="b" t="t" l="l"/>
              <a:pathLst>
                <a:path h="526805" w="6007290">
                  <a:moveTo>
                    <a:pt x="7148" y="0"/>
                  </a:moveTo>
                  <a:lnTo>
                    <a:pt x="6000142" y="0"/>
                  </a:lnTo>
                  <a:cubicBezTo>
                    <a:pt x="6004090" y="0"/>
                    <a:pt x="6007290" y="3200"/>
                    <a:pt x="6007290" y="7148"/>
                  </a:cubicBezTo>
                  <a:lnTo>
                    <a:pt x="6007290" y="519657"/>
                  </a:lnTo>
                  <a:cubicBezTo>
                    <a:pt x="6007290" y="523605"/>
                    <a:pt x="6004090" y="526805"/>
                    <a:pt x="6000142" y="526805"/>
                  </a:cubicBezTo>
                  <a:lnTo>
                    <a:pt x="7148" y="526805"/>
                  </a:lnTo>
                  <a:cubicBezTo>
                    <a:pt x="5252" y="526805"/>
                    <a:pt x="3434" y="526052"/>
                    <a:pt x="2094" y="524712"/>
                  </a:cubicBezTo>
                  <a:cubicBezTo>
                    <a:pt x="753" y="523371"/>
                    <a:pt x="0" y="521553"/>
                    <a:pt x="0" y="519657"/>
                  </a:cubicBezTo>
                  <a:lnTo>
                    <a:pt x="0" y="7148"/>
                  </a:lnTo>
                  <a:cubicBezTo>
                    <a:pt x="0" y="5252"/>
                    <a:pt x="753" y="3434"/>
                    <a:pt x="2094" y="2094"/>
                  </a:cubicBezTo>
                  <a:cubicBezTo>
                    <a:pt x="3434" y="753"/>
                    <a:pt x="5252" y="0"/>
                    <a:pt x="7148" y="0"/>
                  </a:cubicBezTo>
                  <a:close/>
                </a:path>
              </a:pathLst>
            </a:custGeom>
            <a:solidFill>
              <a:srgbClr val="E9F4FF"/>
            </a:solidFill>
            <a:ln w="9525" cap="sq">
              <a:solidFill>
                <a:srgbClr val="000000"/>
              </a:solidFill>
              <a:prstDash val="solid"/>
              <a:miter/>
            </a:ln>
          </p:spPr>
        </p:sp>
        <p:sp>
          <p:nvSpPr>
            <p:cNvPr name="TextBox 11" id="11"/>
            <p:cNvSpPr txBox="true"/>
            <p:nvPr/>
          </p:nvSpPr>
          <p:spPr>
            <a:xfrm>
              <a:off x="0" y="-38100"/>
              <a:ext cx="6007290" cy="564905"/>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2" id="12"/>
          <p:cNvSpPr txBox="true"/>
          <p:nvPr/>
        </p:nvSpPr>
        <p:spPr>
          <a:xfrm rot="0">
            <a:off x="182317" y="1063311"/>
            <a:ext cx="10865764" cy="2622673"/>
          </a:xfrm>
          <a:prstGeom prst="rect">
            <a:avLst/>
          </a:prstGeom>
        </p:spPr>
        <p:txBody>
          <a:bodyPr anchor="t" rtlCol="false" tIns="0" lIns="0" bIns="0" rIns="0">
            <a:spAutoFit/>
          </a:bodyPr>
          <a:lstStyle/>
          <a:p>
            <a:pPr algn="l">
              <a:lnSpc>
                <a:spcPts val="5303"/>
              </a:lnSpc>
              <a:spcBef>
                <a:spcPct val="0"/>
              </a:spcBef>
            </a:pPr>
            <a:r>
              <a:rPr lang="en-US" b="true" sz="3253" spc="195">
                <a:solidFill>
                  <a:srgbClr val="000000"/>
                </a:solidFill>
                <a:latin typeface="Montserrat Semi-Bold"/>
                <a:ea typeface="Montserrat Semi-Bold"/>
                <a:cs typeface="Montserrat Semi-Bold"/>
                <a:sym typeface="Montserrat Semi-Bold"/>
              </a:rPr>
              <a:t>Tiếp theo ta tính tiện ích cho mỗi hành động :</a:t>
            </a:r>
          </a:p>
          <a:p>
            <a:pPr algn="l">
              <a:lnSpc>
                <a:spcPts val="5303"/>
              </a:lnSpc>
              <a:spcBef>
                <a:spcPct val="0"/>
              </a:spcBef>
            </a:pPr>
            <a:r>
              <a:rPr lang="en-US" b="true" sz="3253" spc="195">
                <a:solidFill>
                  <a:srgbClr val="000000"/>
                </a:solidFill>
                <a:latin typeface="Montserrat Bold"/>
                <a:ea typeface="Montserrat Bold"/>
                <a:cs typeface="Montserrat Bold"/>
                <a:sym typeface="Montserrat Bold"/>
              </a:rPr>
              <a:t>· Với "Forecast: Sunny"</a:t>
            </a:r>
          </a:p>
          <a:p>
            <a:pPr algn="l">
              <a:lnSpc>
                <a:spcPts val="5303"/>
              </a:lnSpc>
              <a:spcBef>
                <a:spcPct val="0"/>
              </a:spcBef>
            </a:pPr>
            <a:r>
              <a:rPr lang="en-US" b="true" sz="3253" spc="195">
                <a:solidFill>
                  <a:srgbClr val="000000"/>
                </a:solidFill>
                <a:latin typeface="Montserrat Bold"/>
                <a:ea typeface="Montserrat Bold"/>
                <a:cs typeface="Montserrat Bold"/>
                <a:sym typeface="Montserrat Bold"/>
              </a:rPr>
              <a:t>o Tiện ích cho "Umbrella":</a:t>
            </a:r>
          </a:p>
          <a:p>
            <a:pPr algn="l">
              <a:lnSpc>
                <a:spcPts val="5303"/>
              </a:lnSpc>
              <a:spcBef>
                <a:spcPct val="0"/>
              </a:spcBef>
            </a:pPr>
          </a:p>
        </p:txBody>
      </p:sp>
      <p:sp>
        <p:nvSpPr>
          <p:cNvPr name="TextBox 13" id="13"/>
          <p:cNvSpPr txBox="true"/>
          <p:nvPr/>
        </p:nvSpPr>
        <p:spPr>
          <a:xfrm rot="0">
            <a:off x="-251333" y="3226824"/>
            <a:ext cx="17980276" cy="1276330"/>
          </a:xfrm>
          <a:prstGeom prst="rect">
            <a:avLst/>
          </a:prstGeom>
        </p:spPr>
        <p:txBody>
          <a:bodyPr anchor="t" rtlCol="false" tIns="0" lIns="0" bIns="0" rIns="0">
            <a:spAutoFit/>
          </a:bodyPr>
          <a:lstStyle/>
          <a:p>
            <a:pPr algn="ctr">
              <a:lnSpc>
                <a:spcPts val="5270"/>
              </a:lnSpc>
              <a:spcBef>
                <a:spcPct val="0"/>
              </a:spcBef>
            </a:pPr>
            <a:r>
              <a:rPr lang="en-US" b="true" sz="3233" spc="193">
                <a:solidFill>
                  <a:srgbClr val="000000"/>
                </a:solidFill>
                <a:latin typeface="Montserrat Semi-Bold"/>
                <a:ea typeface="Montserrat Semi-Bold"/>
                <a:cs typeface="Montserrat Semi-Bold"/>
                <a:sym typeface="Montserrat Semi-Bold"/>
              </a:rPr>
              <a:t>EU(Umbrella∣Forecast: Sunny)= P(Sunny∣Forecast: Sunny) *U(Sunny,Umbrella)+P(Rainy∣Forecast: Sunny)*U(Rainy,Umbrella)</a:t>
            </a:r>
          </a:p>
        </p:txBody>
      </p:sp>
      <p:sp>
        <p:nvSpPr>
          <p:cNvPr name="TextBox 14" id="14"/>
          <p:cNvSpPr txBox="true"/>
          <p:nvPr/>
        </p:nvSpPr>
        <p:spPr>
          <a:xfrm rot="0">
            <a:off x="182317" y="5010150"/>
            <a:ext cx="12388215" cy="622423"/>
          </a:xfrm>
          <a:prstGeom prst="rect">
            <a:avLst/>
          </a:prstGeom>
        </p:spPr>
        <p:txBody>
          <a:bodyPr anchor="t" rtlCol="false" tIns="0" lIns="0" bIns="0" rIns="0">
            <a:spAutoFit/>
          </a:bodyPr>
          <a:lstStyle/>
          <a:p>
            <a:pPr algn="ctr">
              <a:lnSpc>
                <a:spcPts val="5303"/>
              </a:lnSpc>
              <a:spcBef>
                <a:spcPct val="0"/>
              </a:spcBef>
            </a:pPr>
            <a:r>
              <a:rPr lang="en-US" sz="3253" spc="195">
                <a:solidFill>
                  <a:srgbClr val="000000"/>
                </a:solidFill>
                <a:latin typeface="Montserrat"/>
                <a:ea typeface="Montserrat"/>
                <a:cs typeface="Montserrat"/>
                <a:sym typeface="Montserrat"/>
              </a:rPr>
              <a:t>EU(Umbrella∣Forecast: Sunny)=0.913*8+0.087*7=7.913</a:t>
            </a:r>
          </a:p>
        </p:txBody>
      </p:sp>
      <p:sp>
        <p:nvSpPr>
          <p:cNvPr name="TextBox 15" id="15"/>
          <p:cNvSpPr txBox="true"/>
          <p:nvPr/>
        </p:nvSpPr>
        <p:spPr>
          <a:xfrm rot="0">
            <a:off x="195819" y="5670673"/>
            <a:ext cx="17533124" cy="1289173"/>
          </a:xfrm>
          <a:prstGeom prst="rect">
            <a:avLst/>
          </a:prstGeom>
        </p:spPr>
        <p:txBody>
          <a:bodyPr anchor="t" rtlCol="false" tIns="0" lIns="0" bIns="0" rIns="0">
            <a:spAutoFit/>
          </a:bodyPr>
          <a:lstStyle/>
          <a:p>
            <a:pPr algn="l">
              <a:lnSpc>
                <a:spcPts val="5303"/>
              </a:lnSpc>
              <a:spcBef>
                <a:spcPct val="0"/>
              </a:spcBef>
            </a:pPr>
            <a:r>
              <a:rPr lang="en-US" b="true" sz="3253" spc="195">
                <a:solidFill>
                  <a:srgbClr val="000000"/>
                </a:solidFill>
                <a:latin typeface="Montserrat Bold"/>
                <a:ea typeface="Montserrat Bold"/>
                <a:cs typeface="Montserrat Bold"/>
                <a:sym typeface="Montserrat Bold"/>
              </a:rPr>
              <a:t>o Tiện ích cho "No Umbrella":</a:t>
            </a:r>
          </a:p>
          <a:p>
            <a:pPr algn="l">
              <a:lnSpc>
                <a:spcPts val="5303"/>
              </a:lnSpc>
              <a:spcBef>
                <a:spcPct val="0"/>
              </a:spcBef>
            </a:pPr>
            <a:r>
              <a:rPr lang="en-US" sz="3253" spc="195">
                <a:solidFill>
                  <a:srgbClr val="000000"/>
                </a:solidFill>
                <a:latin typeface="Montserrat"/>
                <a:ea typeface="Montserrat"/>
                <a:cs typeface="Montserrat"/>
                <a:sym typeface="Montserrat"/>
              </a:rPr>
              <a:t>EU(No Umbrella∣Forecast: Sunny)=0.913*10+0.087*(−5) =8.695</a:t>
            </a:r>
          </a:p>
        </p:txBody>
      </p:sp>
      <p:sp>
        <p:nvSpPr>
          <p:cNvPr name="TextBox 16" id="16"/>
          <p:cNvSpPr txBox="true"/>
          <p:nvPr/>
        </p:nvSpPr>
        <p:spPr>
          <a:xfrm rot="0">
            <a:off x="1341892" y="7719055"/>
            <a:ext cx="13964080" cy="785264"/>
          </a:xfrm>
          <a:prstGeom prst="rect">
            <a:avLst/>
          </a:prstGeom>
        </p:spPr>
        <p:txBody>
          <a:bodyPr anchor="t" rtlCol="false" tIns="0" lIns="0" bIns="0" rIns="0">
            <a:spAutoFit/>
          </a:bodyPr>
          <a:lstStyle/>
          <a:p>
            <a:pPr algn="ctr">
              <a:lnSpc>
                <a:spcPts val="6759"/>
              </a:lnSpc>
              <a:spcBef>
                <a:spcPct val="0"/>
              </a:spcBef>
            </a:pPr>
            <a:r>
              <a:rPr lang="en-US" b="true" sz="4146" spc="248">
                <a:solidFill>
                  <a:srgbClr val="000000"/>
                </a:solidFill>
                <a:latin typeface="Montserrat Bold"/>
                <a:ea typeface="Montserrat Bold"/>
                <a:cs typeface="Montserrat Bold"/>
                <a:sym typeface="Montserrat Bold"/>
              </a:rPr>
              <a:t>=&gt; </a:t>
            </a:r>
            <a:r>
              <a:rPr lang="en-US" b="true" sz="4146" spc="248">
                <a:solidFill>
                  <a:srgbClr val="000000"/>
                </a:solidFill>
                <a:latin typeface="Montserrat Bold"/>
                <a:ea typeface="Montserrat Bold"/>
                <a:cs typeface="Montserrat Bold"/>
                <a:sym typeface="Montserrat Bold"/>
              </a:rPr>
              <a:t>Ta chọn hành động tối ưu là "No Umbrella"</a:t>
            </a:r>
          </a:p>
        </p:txBody>
      </p:sp>
      <p:sp>
        <p:nvSpPr>
          <p:cNvPr name="TextBox 17" id="17"/>
          <p:cNvSpPr txBox="true"/>
          <p:nvPr/>
        </p:nvSpPr>
        <p:spPr>
          <a:xfrm rot="0">
            <a:off x="16975414" y="9201150"/>
            <a:ext cx="731520"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63</a:t>
            </a:r>
          </a:p>
        </p:txBody>
      </p:sp>
    </p:spTree>
  </p:cSld>
  <p:clrMapOvr>
    <a:masterClrMapping/>
  </p:clrMapOvr>
</p:sld>
</file>

<file path=ppt/slides/slide6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423234" y="406277"/>
            <a:ext cx="2252449" cy="622423"/>
          </a:xfrm>
          <a:prstGeom prst="rect">
            <a:avLst/>
          </a:prstGeom>
        </p:spPr>
        <p:txBody>
          <a:bodyPr anchor="t" rtlCol="false" tIns="0" lIns="0" bIns="0" rIns="0">
            <a:spAutoFit/>
          </a:bodyPr>
          <a:lstStyle/>
          <a:p>
            <a:pPr algn="ctr">
              <a:lnSpc>
                <a:spcPts val="5303"/>
              </a:lnSpc>
              <a:spcBef>
                <a:spcPct val="0"/>
              </a:spcBef>
            </a:pPr>
            <a:r>
              <a:rPr lang="en-US" b="true" sz="3253" spc="195">
                <a:solidFill>
                  <a:srgbClr val="000000"/>
                </a:solidFill>
                <a:latin typeface="Montserrat Bold"/>
                <a:ea typeface="Montserrat Bold"/>
                <a:cs typeface="Montserrat Bold"/>
                <a:sym typeface="Montserrat Bold"/>
              </a:rPr>
              <a:t>Ví dụ  :</a:t>
            </a:r>
          </a:p>
        </p:txBody>
      </p:sp>
      <p:grpSp>
        <p:nvGrpSpPr>
          <p:cNvPr name="Group 4" id="4"/>
          <p:cNvGrpSpPr/>
          <p:nvPr/>
        </p:nvGrpSpPr>
        <p:grpSpPr>
          <a:xfrm rot="0">
            <a:off x="11215550" y="121749"/>
            <a:ext cx="6513394" cy="1496995"/>
            <a:chOff x="0" y="0"/>
            <a:chExt cx="2408396" cy="553530"/>
          </a:xfrm>
        </p:grpSpPr>
        <p:sp>
          <p:nvSpPr>
            <p:cNvPr name="Freeform 5" id="5"/>
            <p:cNvSpPr/>
            <p:nvPr/>
          </p:nvSpPr>
          <p:spPr>
            <a:xfrm flipH="false" flipV="false" rot="0">
              <a:off x="0" y="0"/>
              <a:ext cx="2408396" cy="553530"/>
            </a:xfrm>
            <a:custGeom>
              <a:avLst/>
              <a:gdLst/>
              <a:ahLst/>
              <a:cxnLst/>
              <a:rect r="r" b="b" t="t" l="l"/>
              <a:pathLst>
                <a:path h="553530" w="2408396">
                  <a:moveTo>
                    <a:pt x="17829" y="0"/>
                  </a:moveTo>
                  <a:lnTo>
                    <a:pt x="2390567" y="0"/>
                  </a:lnTo>
                  <a:cubicBezTo>
                    <a:pt x="2400413" y="0"/>
                    <a:pt x="2408396" y="7982"/>
                    <a:pt x="2408396" y="17829"/>
                  </a:cubicBezTo>
                  <a:lnTo>
                    <a:pt x="2408396" y="535700"/>
                  </a:lnTo>
                  <a:cubicBezTo>
                    <a:pt x="2408396" y="545547"/>
                    <a:pt x="2400413" y="553530"/>
                    <a:pt x="2390567" y="553530"/>
                  </a:cubicBezTo>
                  <a:lnTo>
                    <a:pt x="17829" y="553530"/>
                  </a:lnTo>
                  <a:cubicBezTo>
                    <a:pt x="7982" y="553530"/>
                    <a:pt x="0" y="545547"/>
                    <a:pt x="0" y="535700"/>
                  </a:cubicBezTo>
                  <a:lnTo>
                    <a:pt x="0" y="17829"/>
                  </a:lnTo>
                  <a:cubicBezTo>
                    <a:pt x="0" y="7982"/>
                    <a:pt x="7982" y="0"/>
                    <a:pt x="17829" y="0"/>
                  </a:cubicBezTo>
                  <a:close/>
                </a:path>
              </a:pathLst>
            </a:custGeom>
            <a:solidFill>
              <a:srgbClr val="E9F4FF"/>
            </a:solidFill>
            <a:ln w="9525" cap="sq">
              <a:solidFill>
                <a:srgbClr val="000000"/>
              </a:solidFill>
              <a:prstDash val="solid"/>
              <a:miter/>
            </a:ln>
          </p:spPr>
        </p:sp>
        <p:sp>
          <p:nvSpPr>
            <p:cNvPr name="TextBox 6" id="6"/>
            <p:cNvSpPr txBox="true"/>
            <p:nvPr/>
          </p:nvSpPr>
          <p:spPr>
            <a:xfrm>
              <a:off x="0" y="-38100"/>
              <a:ext cx="2408396" cy="59163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7" id="7"/>
          <p:cNvGrpSpPr/>
          <p:nvPr/>
        </p:nvGrpSpPr>
        <p:grpSpPr>
          <a:xfrm rot="0">
            <a:off x="11628592" y="438656"/>
            <a:ext cx="5630708" cy="1180088"/>
            <a:chOff x="0" y="0"/>
            <a:chExt cx="7507611" cy="1573451"/>
          </a:xfrm>
        </p:grpSpPr>
        <p:sp>
          <p:nvSpPr>
            <p:cNvPr name="Freeform 8" id="8"/>
            <p:cNvSpPr/>
            <p:nvPr/>
          </p:nvSpPr>
          <p:spPr>
            <a:xfrm flipH="false" flipV="false" rot="0">
              <a:off x="0" y="0"/>
              <a:ext cx="7507611" cy="1573451"/>
            </a:xfrm>
            <a:custGeom>
              <a:avLst/>
              <a:gdLst/>
              <a:ahLst/>
              <a:cxnLst/>
              <a:rect r="r" b="b" t="t" l="l"/>
              <a:pathLst>
                <a:path h="1573451" w="7507611">
                  <a:moveTo>
                    <a:pt x="0" y="0"/>
                  </a:moveTo>
                  <a:lnTo>
                    <a:pt x="7507611" y="0"/>
                  </a:lnTo>
                  <a:lnTo>
                    <a:pt x="7507611" y="1573451"/>
                  </a:lnTo>
                  <a:lnTo>
                    <a:pt x="0" y="15734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TextBox 9" id="9"/>
          <p:cNvSpPr txBox="true"/>
          <p:nvPr/>
        </p:nvSpPr>
        <p:spPr>
          <a:xfrm rot="0">
            <a:off x="182317" y="1063311"/>
            <a:ext cx="10865764" cy="2622673"/>
          </a:xfrm>
          <a:prstGeom prst="rect">
            <a:avLst/>
          </a:prstGeom>
        </p:spPr>
        <p:txBody>
          <a:bodyPr anchor="t" rtlCol="false" tIns="0" lIns="0" bIns="0" rIns="0">
            <a:spAutoFit/>
          </a:bodyPr>
          <a:lstStyle/>
          <a:p>
            <a:pPr algn="l">
              <a:lnSpc>
                <a:spcPts val="5303"/>
              </a:lnSpc>
              <a:spcBef>
                <a:spcPct val="0"/>
              </a:spcBef>
            </a:pPr>
            <a:r>
              <a:rPr lang="en-US" b="true" sz="3253" spc="195">
                <a:solidFill>
                  <a:srgbClr val="000000"/>
                </a:solidFill>
                <a:latin typeface="Montserrat Semi-Bold"/>
                <a:ea typeface="Montserrat Semi-Bold"/>
                <a:cs typeface="Montserrat Semi-Bold"/>
                <a:sym typeface="Montserrat Semi-Bold"/>
              </a:rPr>
              <a:t>Tiếp theo ta tính tiện ích cho mỗi hành động :</a:t>
            </a:r>
          </a:p>
          <a:p>
            <a:pPr algn="l">
              <a:lnSpc>
                <a:spcPts val="5303"/>
              </a:lnSpc>
              <a:spcBef>
                <a:spcPct val="0"/>
              </a:spcBef>
            </a:pPr>
            <a:r>
              <a:rPr lang="en-US" b="true" sz="3253" spc="195">
                <a:solidFill>
                  <a:srgbClr val="000000"/>
                </a:solidFill>
                <a:latin typeface="Montserrat Bold"/>
                <a:ea typeface="Montserrat Bold"/>
                <a:cs typeface="Montserrat Bold"/>
                <a:sym typeface="Montserrat Bold"/>
              </a:rPr>
              <a:t>·Với "Forecast: Rainy"</a:t>
            </a:r>
          </a:p>
          <a:p>
            <a:pPr algn="l">
              <a:lnSpc>
                <a:spcPts val="5303"/>
              </a:lnSpc>
              <a:spcBef>
                <a:spcPct val="0"/>
              </a:spcBef>
            </a:pPr>
            <a:r>
              <a:rPr lang="en-US" b="true" sz="3253" spc="195">
                <a:solidFill>
                  <a:srgbClr val="000000"/>
                </a:solidFill>
                <a:latin typeface="Montserrat Bold"/>
                <a:ea typeface="Montserrat Bold"/>
                <a:cs typeface="Montserrat Bold"/>
                <a:sym typeface="Montserrat Bold"/>
              </a:rPr>
              <a:t>o Tiện ích cho "Umbrella":</a:t>
            </a:r>
          </a:p>
          <a:p>
            <a:pPr algn="l">
              <a:lnSpc>
                <a:spcPts val="5303"/>
              </a:lnSpc>
              <a:spcBef>
                <a:spcPct val="0"/>
              </a:spcBef>
            </a:pPr>
          </a:p>
        </p:txBody>
      </p:sp>
      <p:sp>
        <p:nvSpPr>
          <p:cNvPr name="TextBox 10" id="10"/>
          <p:cNvSpPr txBox="true"/>
          <p:nvPr/>
        </p:nvSpPr>
        <p:spPr>
          <a:xfrm rot="0">
            <a:off x="195819" y="3275549"/>
            <a:ext cx="12383691" cy="1289173"/>
          </a:xfrm>
          <a:prstGeom prst="rect">
            <a:avLst/>
          </a:prstGeom>
        </p:spPr>
        <p:txBody>
          <a:bodyPr anchor="t" rtlCol="false" tIns="0" lIns="0" bIns="0" rIns="0">
            <a:spAutoFit/>
          </a:bodyPr>
          <a:lstStyle/>
          <a:p>
            <a:pPr algn="ctr">
              <a:lnSpc>
                <a:spcPts val="5303"/>
              </a:lnSpc>
            </a:pPr>
            <a:r>
              <a:rPr lang="en-US" sz="3253" spc="195">
                <a:solidFill>
                  <a:srgbClr val="000000"/>
                </a:solidFill>
                <a:latin typeface="Montserrat"/>
                <a:ea typeface="Montserrat"/>
                <a:cs typeface="Montserrat"/>
                <a:sym typeface="Montserrat"/>
              </a:rPr>
              <a:t>EU(Umbrella∣Forecast: Rainy)=0.226*8+0.774*7=7.226</a:t>
            </a:r>
          </a:p>
          <a:p>
            <a:pPr algn="ctr">
              <a:lnSpc>
                <a:spcPts val="5303"/>
              </a:lnSpc>
              <a:spcBef>
                <a:spcPct val="0"/>
              </a:spcBef>
            </a:pPr>
          </a:p>
        </p:txBody>
      </p:sp>
      <p:sp>
        <p:nvSpPr>
          <p:cNvPr name="TextBox 11" id="11"/>
          <p:cNvSpPr txBox="true"/>
          <p:nvPr/>
        </p:nvSpPr>
        <p:spPr>
          <a:xfrm rot="0">
            <a:off x="195819" y="4431372"/>
            <a:ext cx="17533124" cy="1955923"/>
          </a:xfrm>
          <a:prstGeom prst="rect">
            <a:avLst/>
          </a:prstGeom>
        </p:spPr>
        <p:txBody>
          <a:bodyPr anchor="t" rtlCol="false" tIns="0" lIns="0" bIns="0" rIns="0">
            <a:spAutoFit/>
          </a:bodyPr>
          <a:lstStyle/>
          <a:p>
            <a:pPr algn="l">
              <a:lnSpc>
                <a:spcPts val="5303"/>
              </a:lnSpc>
              <a:spcBef>
                <a:spcPct val="0"/>
              </a:spcBef>
            </a:pPr>
            <a:r>
              <a:rPr lang="en-US" b="true" sz="3253" spc="195">
                <a:solidFill>
                  <a:srgbClr val="000000"/>
                </a:solidFill>
                <a:latin typeface="Montserrat Bold"/>
                <a:ea typeface="Montserrat Bold"/>
                <a:cs typeface="Montserrat Bold"/>
                <a:sym typeface="Montserrat Bold"/>
              </a:rPr>
              <a:t>o Tiện ích cho "No Umbrella":</a:t>
            </a:r>
          </a:p>
          <a:p>
            <a:pPr algn="l">
              <a:lnSpc>
                <a:spcPts val="5303"/>
              </a:lnSpc>
              <a:spcBef>
                <a:spcPct val="0"/>
              </a:spcBef>
            </a:pPr>
            <a:r>
              <a:rPr lang="en-US" sz="3253" spc="195">
                <a:solidFill>
                  <a:srgbClr val="000000"/>
                </a:solidFill>
                <a:latin typeface="Montserrat"/>
                <a:ea typeface="Montserrat"/>
                <a:cs typeface="Montserrat"/>
                <a:sym typeface="Montserrat"/>
              </a:rPr>
              <a:t>EU(No Umbrella∣Forecast: Rainy)=0.226*10+0.774*(−5)= −1.61</a:t>
            </a:r>
          </a:p>
          <a:p>
            <a:pPr algn="l">
              <a:lnSpc>
                <a:spcPts val="5303"/>
              </a:lnSpc>
              <a:spcBef>
                <a:spcPct val="0"/>
              </a:spcBef>
            </a:pPr>
          </a:p>
        </p:txBody>
      </p:sp>
      <p:sp>
        <p:nvSpPr>
          <p:cNvPr name="TextBox 12" id="12"/>
          <p:cNvSpPr txBox="true"/>
          <p:nvPr/>
        </p:nvSpPr>
        <p:spPr>
          <a:xfrm rot="0">
            <a:off x="1549459" y="7101671"/>
            <a:ext cx="12949941" cy="785264"/>
          </a:xfrm>
          <a:prstGeom prst="rect">
            <a:avLst/>
          </a:prstGeom>
        </p:spPr>
        <p:txBody>
          <a:bodyPr anchor="t" rtlCol="false" tIns="0" lIns="0" bIns="0" rIns="0">
            <a:spAutoFit/>
          </a:bodyPr>
          <a:lstStyle/>
          <a:p>
            <a:pPr algn="ctr">
              <a:lnSpc>
                <a:spcPts val="6759"/>
              </a:lnSpc>
              <a:spcBef>
                <a:spcPct val="0"/>
              </a:spcBef>
            </a:pPr>
            <a:r>
              <a:rPr lang="en-US" b="true" sz="4146" spc="248">
                <a:solidFill>
                  <a:srgbClr val="000000"/>
                </a:solidFill>
                <a:latin typeface="Montserrat Bold"/>
                <a:ea typeface="Montserrat Bold"/>
                <a:cs typeface="Montserrat Bold"/>
                <a:sym typeface="Montserrat Bold"/>
              </a:rPr>
              <a:t>=&gt; </a:t>
            </a:r>
            <a:r>
              <a:rPr lang="en-US" b="true" sz="4146" spc="248">
                <a:solidFill>
                  <a:srgbClr val="000000"/>
                </a:solidFill>
                <a:latin typeface="Montserrat Bold"/>
                <a:ea typeface="Montserrat Bold"/>
                <a:cs typeface="Montserrat Bold"/>
                <a:sym typeface="Montserrat Bold"/>
              </a:rPr>
              <a:t>Ta chọn hành động tối ưu là "Umbrella"</a:t>
            </a:r>
          </a:p>
        </p:txBody>
      </p:sp>
      <p:sp>
        <p:nvSpPr>
          <p:cNvPr name="TextBox 13" id="13"/>
          <p:cNvSpPr txBox="true"/>
          <p:nvPr/>
        </p:nvSpPr>
        <p:spPr>
          <a:xfrm rot="0">
            <a:off x="16962853" y="9201150"/>
            <a:ext cx="756642"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66</a:t>
            </a:r>
          </a:p>
        </p:txBody>
      </p:sp>
    </p:spTree>
  </p:cSld>
  <p:clrMapOvr>
    <a:masterClrMapping/>
  </p:clrMapOvr>
</p:sld>
</file>

<file path=ppt/slides/slide6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423234" y="406277"/>
            <a:ext cx="2252449" cy="622423"/>
          </a:xfrm>
          <a:prstGeom prst="rect">
            <a:avLst/>
          </a:prstGeom>
        </p:spPr>
        <p:txBody>
          <a:bodyPr anchor="t" rtlCol="false" tIns="0" lIns="0" bIns="0" rIns="0">
            <a:spAutoFit/>
          </a:bodyPr>
          <a:lstStyle/>
          <a:p>
            <a:pPr algn="ctr">
              <a:lnSpc>
                <a:spcPts val="5303"/>
              </a:lnSpc>
              <a:spcBef>
                <a:spcPct val="0"/>
              </a:spcBef>
            </a:pPr>
            <a:r>
              <a:rPr lang="en-US" b="true" sz="3253" spc="195">
                <a:solidFill>
                  <a:srgbClr val="000000"/>
                </a:solidFill>
                <a:latin typeface="Montserrat Bold"/>
                <a:ea typeface="Montserrat Bold"/>
                <a:cs typeface="Montserrat Bold"/>
                <a:sym typeface="Montserrat Bold"/>
              </a:rPr>
              <a:t>Ví dụ  :</a:t>
            </a:r>
          </a:p>
        </p:txBody>
      </p:sp>
      <p:grpSp>
        <p:nvGrpSpPr>
          <p:cNvPr name="Group 4" id="4"/>
          <p:cNvGrpSpPr/>
          <p:nvPr/>
        </p:nvGrpSpPr>
        <p:grpSpPr>
          <a:xfrm rot="0">
            <a:off x="11215550" y="121749"/>
            <a:ext cx="6513394" cy="1496995"/>
            <a:chOff x="0" y="0"/>
            <a:chExt cx="2408396" cy="553530"/>
          </a:xfrm>
        </p:grpSpPr>
        <p:sp>
          <p:nvSpPr>
            <p:cNvPr name="Freeform 5" id="5"/>
            <p:cNvSpPr/>
            <p:nvPr/>
          </p:nvSpPr>
          <p:spPr>
            <a:xfrm flipH="false" flipV="false" rot="0">
              <a:off x="0" y="0"/>
              <a:ext cx="2408396" cy="553530"/>
            </a:xfrm>
            <a:custGeom>
              <a:avLst/>
              <a:gdLst/>
              <a:ahLst/>
              <a:cxnLst/>
              <a:rect r="r" b="b" t="t" l="l"/>
              <a:pathLst>
                <a:path h="553530" w="2408396">
                  <a:moveTo>
                    <a:pt x="17829" y="0"/>
                  </a:moveTo>
                  <a:lnTo>
                    <a:pt x="2390567" y="0"/>
                  </a:lnTo>
                  <a:cubicBezTo>
                    <a:pt x="2400413" y="0"/>
                    <a:pt x="2408396" y="7982"/>
                    <a:pt x="2408396" y="17829"/>
                  </a:cubicBezTo>
                  <a:lnTo>
                    <a:pt x="2408396" y="535700"/>
                  </a:lnTo>
                  <a:cubicBezTo>
                    <a:pt x="2408396" y="545547"/>
                    <a:pt x="2400413" y="553530"/>
                    <a:pt x="2390567" y="553530"/>
                  </a:cubicBezTo>
                  <a:lnTo>
                    <a:pt x="17829" y="553530"/>
                  </a:lnTo>
                  <a:cubicBezTo>
                    <a:pt x="7982" y="553530"/>
                    <a:pt x="0" y="545547"/>
                    <a:pt x="0" y="535700"/>
                  </a:cubicBezTo>
                  <a:lnTo>
                    <a:pt x="0" y="17829"/>
                  </a:lnTo>
                  <a:cubicBezTo>
                    <a:pt x="0" y="7982"/>
                    <a:pt x="7982" y="0"/>
                    <a:pt x="17829" y="0"/>
                  </a:cubicBezTo>
                  <a:close/>
                </a:path>
              </a:pathLst>
            </a:custGeom>
            <a:solidFill>
              <a:srgbClr val="E9F4FF"/>
            </a:solidFill>
            <a:ln w="9525" cap="sq">
              <a:solidFill>
                <a:srgbClr val="000000"/>
              </a:solidFill>
              <a:prstDash val="solid"/>
              <a:miter/>
            </a:ln>
          </p:spPr>
        </p:sp>
        <p:sp>
          <p:nvSpPr>
            <p:cNvPr name="TextBox 6" id="6"/>
            <p:cNvSpPr txBox="true"/>
            <p:nvPr/>
          </p:nvSpPr>
          <p:spPr>
            <a:xfrm>
              <a:off x="0" y="-38100"/>
              <a:ext cx="2408396" cy="59163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7" id="7"/>
          <p:cNvGrpSpPr/>
          <p:nvPr/>
        </p:nvGrpSpPr>
        <p:grpSpPr>
          <a:xfrm rot="0">
            <a:off x="11628592" y="438656"/>
            <a:ext cx="5630708" cy="1180088"/>
            <a:chOff x="0" y="0"/>
            <a:chExt cx="7507611" cy="1573451"/>
          </a:xfrm>
        </p:grpSpPr>
        <p:sp>
          <p:nvSpPr>
            <p:cNvPr name="Freeform 8" id="8"/>
            <p:cNvSpPr/>
            <p:nvPr/>
          </p:nvSpPr>
          <p:spPr>
            <a:xfrm flipH="false" flipV="false" rot="0">
              <a:off x="0" y="0"/>
              <a:ext cx="7507611" cy="1573451"/>
            </a:xfrm>
            <a:custGeom>
              <a:avLst/>
              <a:gdLst/>
              <a:ahLst/>
              <a:cxnLst/>
              <a:rect r="r" b="b" t="t" l="l"/>
              <a:pathLst>
                <a:path h="1573451" w="7507611">
                  <a:moveTo>
                    <a:pt x="0" y="0"/>
                  </a:moveTo>
                  <a:lnTo>
                    <a:pt x="7507611" y="0"/>
                  </a:lnTo>
                  <a:lnTo>
                    <a:pt x="7507611" y="1573451"/>
                  </a:lnTo>
                  <a:lnTo>
                    <a:pt x="0" y="15734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TextBox 9" id="9"/>
          <p:cNvSpPr txBox="true"/>
          <p:nvPr/>
        </p:nvSpPr>
        <p:spPr>
          <a:xfrm rot="0">
            <a:off x="641662" y="1901971"/>
            <a:ext cx="12671346" cy="4622923"/>
          </a:xfrm>
          <a:prstGeom prst="rect">
            <a:avLst/>
          </a:prstGeom>
        </p:spPr>
        <p:txBody>
          <a:bodyPr anchor="t" rtlCol="false" tIns="0" lIns="0" bIns="0" rIns="0">
            <a:spAutoFit/>
          </a:bodyPr>
          <a:lstStyle/>
          <a:p>
            <a:pPr algn="l">
              <a:lnSpc>
                <a:spcPts val="5303"/>
              </a:lnSpc>
              <a:spcBef>
                <a:spcPct val="0"/>
              </a:spcBef>
            </a:pPr>
            <a:r>
              <a:rPr lang="en-US" b="true" sz="3253" spc="195">
                <a:solidFill>
                  <a:srgbClr val="000000"/>
                </a:solidFill>
                <a:latin typeface="Montserrat Bold"/>
                <a:ea typeface="Montserrat Bold"/>
                <a:cs typeface="Montserrat Bold"/>
                <a:sym typeface="Montserrat Bold"/>
              </a:rPr>
              <a:t>Ta tính tổng tiện ích kỳ vọng (EUinfo):</a:t>
            </a:r>
          </a:p>
          <a:p>
            <a:pPr algn="l">
              <a:lnSpc>
                <a:spcPts val="5303"/>
              </a:lnSpc>
              <a:spcBef>
                <a:spcPct val="0"/>
              </a:spcBef>
            </a:pPr>
            <a:r>
              <a:rPr lang="en-US" sz="3253" spc="195">
                <a:solidFill>
                  <a:srgbClr val="000000"/>
                </a:solidFill>
                <a:latin typeface="Montserrat"/>
                <a:ea typeface="Montserrat"/>
                <a:cs typeface="Montserrat"/>
                <a:sym typeface="Montserrat"/>
              </a:rPr>
              <a:t>o </a:t>
            </a:r>
            <a:r>
              <a:rPr lang="en-US" b="true" sz="3253" spc="195">
                <a:solidFill>
                  <a:srgbClr val="000000"/>
                </a:solidFill>
                <a:latin typeface="Montserrat Bold"/>
                <a:ea typeface="Montserrat Bold"/>
                <a:cs typeface="Montserrat Bold"/>
                <a:sym typeface="Montserrat Bold"/>
              </a:rPr>
              <a:t>Với "Forecast: Sunny":</a:t>
            </a:r>
          </a:p>
          <a:p>
            <a:pPr algn="l">
              <a:lnSpc>
                <a:spcPts val="5303"/>
              </a:lnSpc>
              <a:spcBef>
                <a:spcPct val="0"/>
              </a:spcBef>
            </a:pPr>
            <a:r>
              <a:rPr lang="en-US" sz="3253" spc="195">
                <a:solidFill>
                  <a:srgbClr val="000000"/>
                </a:solidFill>
                <a:latin typeface="Montserrat"/>
                <a:ea typeface="Montserrat"/>
                <a:cs typeface="Montserrat"/>
                <a:sym typeface="Montserrat"/>
              </a:rPr>
              <a:t>P(Forecast: Sunny)*max(7.913,8.695)=0.6*⋅8.695=5.99955</a:t>
            </a:r>
          </a:p>
          <a:p>
            <a:pPr algn="l">
              <a:lnSpc>
                <a:spcPts val="5303"/>
              </a:lnSpc>
              <a:spcBef>
                <a:spcPct val="0"/>
              </a:spcBef>
            </a:pPr>
            <a:r>
              <a:rPr lang="en-US" sz="3253" spc="195">
                <a:solidFill>
                  <a:srgbClr val="000000"/>
                </a:solidFill>
                <a:latin typeface="Montserrat"/>
                <a:ea typeface="Montserrat"/>
                <a:cs typeface="Montserrat"/>
                <a:sym typeface="Montserrat"/>
              </a:rPr>
              <a:t>o </a:t>
            </a:r>
            <a:r>
              <a:rPr lang="en-US" b="true" sz="3253" spc="195">
                <a:solidFill>
                  <a:srgbClr val="000000"/>
                </a:solidFill>
                <a:latin typeface="Montserrat Bold"/>
                <a:ea typeface="Montserrat Bold"/>
                <a:cs typeface="Montserrat Bold"/>
                <a:sym typeface="Montserrat Bold"/>
              </a:rPr>
              <a:t>Với "Forecast: Rainy":</a:t>
            </a:r>
          </a:p>
          <a:p>
            <a:pPr algn="l">
              <a:lnSpc>
                <a:spcPts val="5303"/>
              </a:lnSpc>
              <a:spcBef>
                <a:spcPct val="0"/>
              </a:spcBef>
            </a:pPr>
            <a:r>
              <a:rPr lang="en-US" sz="3253" spc="195">
                <a:solidFill>
                  <a:srgbClr val="000000"/>
                </a:solidFill>
                <a:latin typeface="Montserrat"/>
                <a:ea typeface="Montserrat"/>
                <a:cs typeface="Montserrat"/>
                <a:sym typeface="Montserrat"/>
              </a:rPr>
              <a:t>P(Forecast: Rainy)*max(7.226,−1.61)=0.31*7.226=2.24006</a:t>
            </a:r>
          </a:p>
          <a:p>
            <a:pPr algn="l">
              <a:lnSpc>
                <a:spcPts val="5303"/>
              </a:lnSpc>
              <a:spcBef>
                <a:spcPct val="0"/>
              </a:spcBef>
            </a:pPr>
            <a:r>
              <a:rPr lang="en-US" b="true" sz="3253" spc="195">
                <a:solidFill>
                  <a:srgbClr val="000000"/>
                </a:solidFill>
                <a:latin typeface="Montserrat Bold"/>
                <a:ea typeface="Montserrat Bold"/>
                <a:cs typeface="Montserrat Bold"/>
                <a:sym typeface="Montserrat Bold"/>
              </a:rPr>
              <a:t>Tổng tiện ích kỳ vọng:</a:t>
            </a:r>
          </a:p>
          <a:p>
            <a:pPr algn="l">
              <a:lnSpc>
                <a:spcPts val="5303"/>
              </a:lnSpc>
              <a:spcBef>
                <a:spcPct val="0"/>
              </a:spcBef>
            </a:pPr>
            <a:r>
              <a:rPr lang="en-US" sz="3253" spc="195">
                <a:solidFill>
                  <a:srgbClr val="000000"/>
                </a:solidFill>
                <a:latin typeface="Montserrat"/>
                <a:ea typeface="Montserrat"/>
                <a:cs typeface="Montserrat"/>
                <a:sym typeface="Montserrat"/>
              </a:rPr>
              <a:t>EUinfo = 5.99955+2.24006= 8.23961 ≈ 8.24</a:t>
            </a:r>
          </a:p>
        </p:txBody>
      </p:sp>
      <p:sp>
        <p:nvSpPr>
          <p:cNvPr name="TextBox 10" id="10"/>
          <p:cNvSpPr txBox="true"/>
          <p:nvPr/>
        </p:nvSpPr>
        <p:spPr>
          <a:xfrm rot="0">
            <a:off x="16968151" y="9201150"/>
            <a:ext cx="746046"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67</a:t>
            </a:r>
          </a:p>
        </p:txBody>
      </p:sp>
    </p:spTree>
  </p:cSld>
  <p:clrMapOvr>
    <a:masterClrMapping/>
  </p:clrMapOvr>
</p:sld>
</file>

<file path=ppt/slides/slide6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423234" y="406277"/>
            <a:ext cx="2252449" cy="622423"/>
          </a:xfrm>
          <a:prstGeom prst="rect">
            <a:avLst/>
          </a:prstGeom>
        </p:spPr>
        <p:txBody>
          <a:bodyPr anchor="t" rtlCol="false" tIns="0" lIns="0" bIns="0" rIns="0">
            <a:spAutoFit/>
          </a:bodyPr>
          <a:lstStyle/>
          <a:p>
            <a:pPr algn="ctr">
              <a:lnSpc>
                <a:spcPts val="5303"/>
              </a:lnSpc>
              <a:spcBef>
                <a:spcPct val="0"/>
              </a:spcBef>
            </a:pPr>
            <a:r>
              <a:rPr lang="en-US" b="true" sz="3253" spc="195">
                <a:solidFill>
                  <a:srgbClr val="000000"/>
                </a:solidFill>
                <a:latin typeface="Montserrat Bold"/>
                <a:ea typeface="Montserrat Bold"/>
                <a:cs typeface="Montserrat Bold"/>
                <a:sym typeface="Montserrat Bold"/>
              </a:rPr>
              <a:t>Ví dụ  :</a:t>
            </a:r>
          </a:p>
        </p:txBody>
      </p:sp>
      <p:sp>
        <p:nvSpPr>
          <p:cNvPr name="TextBox 4" id="4"/>
          <p:cNvSpPr txBox="true"/>
          <p:nvPr/>
        </p:nvSpPr>
        <p:spPr>
          <a:xfrm rot="0">
            <a:off x="5004852" y="2124026"/>
            <a:ext cx="8278296" cy="622423"/>
          </a:xfrm>
          <a:prstGeom prst="rect">
            <a:avLst/>
          </a:prstGeom>
        </p:spPr>
        <p:txBody>
          <a:bodyPr anchor="t" rtlCol="false" tIns="0" lIns="0" bIns="0" rIns="0">
            <a:spAutoFit/>
          </a:bodyPr>
          <a:lstStyle/>
          <a:p>
            <a:pPr algn="ctr">
              <a:lnSpc>
                <a:spcPts val="5303"/>
              </a:lnSpc>
              <a:spcBef>
                <a:spcPct val="0"/>
              </a:spcBef>
            </a:pPr>
            <a:r>
              <a:rPr lang="en-US" b="true" sz="3253" spc="195">
                <a:solidFill>
                  <a:srgbClr val="000000"/>
                </a:solidFill>
                <a:latin typeface="Montserrat Bold"/>
                <a:ea typeface="Montserrat Bold"/>
                <a:cs typeface="Montserrat Bold"/>
                <a:sym typeface="Montserrat Bold"/>
              </a:rPr>
              <a:t> Cuối cùng ta tính được VOI bằng :</a:t>
            </a:r>
          </a:p>
        </p:txBody>
      </p:sp>
      <p:grpSp>
        <p:nvGrpSpPr>
          <p:cNvPr name="Group 5" id="5"/>
          <p:cNvGrpSpPr/>
          <p:nvPr/>
        </p:nvGrpSpPr>
        <p:grpSpPr>
          <a:xfrm rot="0">
            <a:off x="662258" y="3289754"/>
            <a:ext cx="16963483" cy="812622"/>
            <a:chOff x="0" y="0"/>
            <a:chExt cx="22617978" cy="1083496"/>
          </a:xfrm>
        </p:grpSpPr>
        <p:sp>
          <p:nvSpPr>
            <p:cNvPr name="Freeform 6" id="6"/>
            <p:cNvSpPr/>
            <p:nvPr/>
          </p:nvSpPr>
          <p:spPr>
            <a:xfrm flipH="false" flipV="false" rot="0">
              <a:off x="0" y="0"/>
              <a:ext cx="22617978" cy="1083496"/>
            </a:xfrm>
            <a:custGeom>
              <a:avLst/>
              <a:gdLst/>
              <a:ahLst/>
              <a:cxnLst/>
              <a:rect r="r" b="b" t="t" l="l"/>
              <a:pathLst>
                <a:path h="1083496" w="22617978">
                  <a:moveTo>
                    <a:pt x="0" y="0"/>
                  </a:moveTo>
                  <a:lnTo>
                    <a:pt x="22617978" y="0"/>
                  </a:lnTo>
                  <a:lnTo>
                    <a:pt x="22617978" y="1083496"/>
                  </a:lnTo>
                  <a:lnTo>
                    <a:pt x="0" y="10834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
        <p:nvSpPr>
          <p:cNvPr name="TextBox 7" id="7"/>
          <p:cNvSpPr txBox="true"/>
          <p:nvPr/>
        </p:nvSpPr>
        <p:spPr>
          <a:xfrm rot="0">
            <a:off x="123718" y="5741007"/>
            <a:ext cx="18164282" cy="1955923"/>
          </a:xfrm>
          <a:prstGeom prst="rect">
            <a:avLst/>
          </a:prstGeom>
        </p:spPr>
        <p:txBody>
          <a:bodyPr anchor="t" rtlCol="false" tIns="0" lIns="0" bIns="0" rIns="0">
            <a:spAutoFit/>
          </a:bodyPr>
          <a:lstStyle/>
          <a:p>
            <a:pPr algn="ctr">
              <a:lnSpc>
                <a:spcPts val="5303"/>
              </a:lnSpc>
              <a:spcBef>
                <a:spcPct val="0"/>
              </a:spcBef>
            </a:pPr>
            <a:r>
              <a:rPr lang="en-US" sz="3253" spc="195">
                <a:solidFill>
                  <a:srgbClr val="000000"/>
                </a:solidFill>
                <a:latin typeface="Montserrat"/>
                <a:ea typeface="Montserrat"/>
                <a:cs typeface="Montserrat"/>
                <a:sym typeface="Montserrat"/>
              </a:rPr>
              <a:t>Giá trị này thể hiện rằng việc biết thêm thông tin về dự báo thời tiết giúp cải thiện tiện ích kỳ vọng</a:t>
            </a:r>
            <a:r>
              <a:rPr lang="en-US" b="true" sz="3253" spc="195">
                <a:solidFill>
                  <a:srgbClr val="000000"/>
                </a:solidFill>
                <a:latin typeface="Montserrat Bold"/>
                <a:ea typeface="Montserrat Bold"/>
                <a:cs typeface="Montserrat Bold"/>
                <a:sym typeface="Montserrat Bold"/>
              </a:rPr>
              <a:t> (Expected Utility)</a:t>
            </a:r>
            <a:r>
              <a:rPr lang="en-US" sz="3253" spc="195">
                <a:solidFill>
                  <a:srgbClr val="000000"/>
                </a:solidFill>
                <a:latin typeface="Montserrat"/>
                <a:ea typeface="Montserrat"/>
                <a:cs typeface="Montserrat"/>
                <a:sym typeface="Montserrat"/>
              </a:rPr>
              <a:t> lên </a:t>
            </a:r>
            <a:r>
              <a:rPr lang="en-US" b="true" sz="3253" spc="195">
                <a:solidFill>
                  <a:srgbClr val="000000"/>
                </a:solidFill>
                <a:latin typeface="Montserrat Bold"/>
                <a:ea typeface="Montserrat Bold"/>
                <a:cs typeface="Montserrat Bold"/>
                <a:sym typeface="Montserrat Bold"/>
              </a:rPr>
              <a:t>0.54</a:t>
            </a:r>
            <a:r>
              <a:rPr lang="en-US" sz="3253" spc="195">
                <a:solidFill>
                  <a:srgbClr val="000000"/>
                </a:solidFill>
                <a:latin typeface="Montserrat"/>
                <a:ea typeface="Montserrat"/>
                <a:cs typeface="Montserrat"/>
                <a:sym typeface="Montserrat"/>
              </a:rPr>
              <a:t> đơn vị so với khi ra quyết định chỉ dựa trên xác suất ban đầu</a:t>
            </a:r>
            <a:r>
              <a:rPr lang="en-US" b="true" sz="3253" spc="195">
                <a:solidFill>
                  <a:srgbClr val="000000"/>
                </a:solidFill>
                <a:latin typeface="Montserrat Bold"/>
                <a:ea typeface="Montserrat Bold"/>
                <a:cs typeface="Montserrat Bold"/>
                <a:sym typeface="Montserrat Bold"/>
              </a:rPr>
              <a:t> (không có thông tin dự báo).</a:t>
            </a:r>
          </a:p>
        </p:txBody>
      </p:sp>
      <p:sp>
        <p:nvSpPr>
          <p:cNvPr name="TextBox 8" id="8"/>
          <p:cNvSpPr txBox="true"/>
          <p:nvPr/>
        </p:nvSpPr>
        <p:spPr>
          <a:xfrm rot="0">
            <a:off x="16955292" y="9201150"/>
            <a:ext cx="771763"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68</a:t>
            </a:r>
          </a:p>
        </p:txBody>
      </p:sp>
    </p:spTree>
  </p:cSld>
  <p:clrMapOvr>
    <a:masterClrMapping/>
  </p:clrMapOvr>
</p:sld>
</file>

<file path=ppt/slides/slide6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0" y="2251710"/>
            <a:ext cx="18288000" cy="5783580"/>
          </a:xfrm>
          <a:custGeom>
            <a:avLst/>
            <a:gdLst/>
            <a:ahLst/>
            <a:cxnLst/>
            <a:rect r="r" b="b" t="t" l="l"/>
            <a:pathLst>
              <a:path h="5783580" w="18288000">
                <a:moveTo>
                  <a:pt x="0" y="0"/>
                </a:moveTo>
                <a:lnTo>
                  <a:pt x="18288000" y="0"/>
                </a:lnTo>
                <a:lnTo>
                  <a:pt x="18288000" y="5783580"/>
                </a:lnTo>
                <a:lnTo>
                  <a:pt x="0" y="5783580"/>
                </a:lnTo>
                <a:lnTo>
                  <a:pt x="0" y="0"/>
                </a:lnTo>
                <a:close/>
              </a:path>
            </a:pathLst>
          </a:custGeom>
          <a:blipFill>
            <a:blip r:embed="rId3"/>
            <a:stretch>
              <a:fillRect l="0" t="0" r="0" b="0"/>
            </a:stretch>
          </a:blipFill>
        </p:spPr>
      </p:sp>
      <p:sp>
        <p:nvSpPr>
          <p:cNvPr name="TextBox 4" id="4"/>
          <p:cNvSpPr txBox="true"/>
          <p:nvPr/>
        </p:nvSpPr>
        <p:spPr>
          <a:xfrm rot="0">
            <a:off x="2294197" y="566420"/>
            <a:ext cx="13115568" cy="762635"/>
          </a:xfrm>
          <a:prstGeom prst="rect">
            <a:avLst/>
          </a:prstGeom>
        </p:spPr>
        <p:txBody>
          <a:bodyPr anchor="t" rtlCol="false" tIns="0" lIns="0" bIns="0" rIns="0">
            <a:spAutoFit/>
          </a:bodyPr>
          <a:lstStyle/>
          <a:p>
            <a:pPr algn="ctr">
              <a:lnSpc>
                <a:spcPts val="6519"/>
              </a:lnSpc>
              <a:spcBef>
                <a:spcPct val="0"/>
              </a:spcBef>
            </a:pPr>
            <a:r>
              <a:rPr lang="en-US" b="true" sz="3999" spc="239">
                <a:solidFill>
                  <a:srgbClr val="000000"/>
                </a:solidFill>
                <a:latin typeface="Montserrat Bold"/>
                <a:ea typeface="Montserrat Bold"/>
                <a:cs typeface="Montserrat Bold"/>
                <a:sym typeface="Montserrat Bold"/>
              </a:rPr>
              <a:t>Code Python của Value of Information - VOI </a:t>
            </a:r>
          </a:p>
        </p:txBody>
      </p:sp>
      <p:sp>
        <p:nvSpPr>
          <p:cNvPr name="TextBox 5" id="5"/>
          <p:cNvSpPr txBox="true"/>
          <p:nvPr/>
        </p:nvSpPr>
        <p:spPr>
          <a:xfrm rot="0">
            <a:off x="16962853" y="9201150"/>
            <a:ext cx="756642"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69</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1609469" y="5042794"/>
            <a:ext cx="15649831" cy="3049905"/>
          </a:xfrm>
          <a:prstGeom prst="rect">
            <a:avLst/>
          </a:prstGeom>
        </p:spPr>
        <p:txBody>
          <a:bodyPr anchor="t" rtlCol="false" tIns="0" lIns="0" bIns="0" rIns="0">
            <a:spAutoFit/>
          </a:bodyPr>
          <a:lstStyle/>
          <a:p>
            <a:pPr algn="ctr" marL="0" indent="0" lvl="1">
              <a:lnSpc>
                <a:spcPts val="8160"/>
              </a:lnSpc>
            </a:pPr>
            <a:r>
              <a:rPr lang="en-US" b="true" sz="6000" spc="246">
                <a:solidFill>
                  <a:srgbClr val="032649"/>
                </a:solidFill>
                <a:latin typeface="Montserrat Heavy"/>
                <a:ea typeface="Montserrat Heavy"/>
                <a:cs typeface="Montserrat Heavy"/>
                <a:sym typeface="Montserrat Heavy"/>
              </a:rPr>
              <a:t>Constraints on Rational Preferences (Ràng buộc trên các sở thích hợp lý) </a:t>
            </a:r>
          </a:p>
        </p:txBody>
      </p:sp>
      <p:sp>
        <p:nvSpPr>
          <p:cNvPr name="TextBox 4" id="4"/>
          <p:cNvSpPr txBox="true"/>
          <p:nvPr/>
        </p:nvSpPr>
        <p:spPr>
          <a:xfrm rot="0">
            <a:off x="8168655" y="3016209"/>
            <a:ext cx="1950690" cy="1390650"/>
          </a:xfrm>
          <a:prstGeom prst="rect">
            <a:avLst/>
          </a:prstGeom>
        </p:spPr>
        <p:txBody>
          <a:bodyPr anchor="t" rtlCol="false" tIns="0" lIns="0" bIns="0" rIns="0">
            <a:spAutoFit/>
          </a:bodyPr>
          <a:lstStyle/>
          <a:p>
            <a:pPr algn="ctr">
              <a:lnSpc>
                <a:spcPts val="10799"/>
              </a:lnSpc>
            </a:pPr>
            <a:r>
              <a:rPr lang="en-US" sz="9999">
                <a:solidFill>
                  <a:srgbClr val="032649"/>
                </a:solidFill>
                <a:latin typeface="Sigmar One"/>
                <a:ea typeface="Sigmar One"/>
                <a:cs typeface="Sigmar One"/>
                <a:sym typeface="Sigmar One"/>
              </a:rPr>
              <a:t>2.1</a:t>
            </a:r>
          </a:p>
        </p:txBody>
      </p:sp>
      <p:sp>
        <p:nvSpPr>
          <p:cNvPr name="Freeform 5" id="5"/>
          <p:cNvSpPr/>
          <p:nvPr/>
        </p:nvSpPr>
        <p:spPr>
          <a:xfrm flipH="false" flipV="false" rot="0">
            <a:off x="-1772987" y="8460512"/>
            <a:ext cx="4051334" cy="2765036"/>
          </a:xfrm>
          <a:custGeom>
            <a:avLst/>
            <a:gdLst/>
            <a:ahLst/>
            <a:cxnLst/>
            <a:rect r="r" b="b" t="t" l="l"/>
            <a:pathLst>
              <a:path h="2765036" w="4051334">
                <a:moveTo>
                  <a:pt x="0" y="0"/>
                </a:moveTo>
                <a:lnTo>
                  <a:pt x="4051334" y="0"/>
                </a:lnTo>
                <a:lnTo>
                  <a:pt x="4051334" y="2765035"/>
                </a:lnTo>
                <a:lnTo>
                  <a:pt x="0" y="27650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1256101">
            <a:off x="15960637" y="-944160"/>
            <a:ext cx="2597326" cy="2796583"/>
          </a:xfrm>
          <a:custGeom>
            <a:avLst/>
            <a:gdLst/>
            <a:ahLst/>
            <a:cxnLst/>
            <a:rect r="r" b="b" t="t" l="l"/>
            <a:pathLst>
              <a:path h="2796583" w="2597326">
                <a:moveTo>
                  <a:pt x="0" y="0"/>
                </a:moveTo>
                <a:lnTo>
                  <a:pt x="2597326" y="0"/>
                </a:lnTo>
                <a:lnTo>
                  <a:pt x="2597326" y="2796583"/>
                </a:lnTo>
                <a:lnTo>
                  <a:pt x="0" y="27965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false" rot="0">
            <a:off x="17259300" y="8028359"/>
            <a:ext cx="2892762" cy="2919301"/>
          </a:xfrm>
          <a:custGeom>
            <a:avLst/>
            <a:gdLst/>
            <a:ahLst/>
            <a:cxnLst/>
            <a:rect r="r" b="b" t="t" l="l"/>
            <a:pathLst>
              <a:path h="2919301" w="2892762">
                <a:moveTo>
                  <a:pt x="0" y="0"/>
                </a:moveTo>
                <a:lnTo>
                  <a:pt x="2892762" y="0"/>
                </a:lnTo>
                <a:lnTo>
                  <a:pt x="2892762" y="2919300"/>
                </a:lnTo>
                <a:lnTo>
                  <a:pt x="0" y="29193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TextBox 8" id="8"/>
          <p:cNvSpPr txBox="true"/>
          <p:nvPr/>
        </p:nvSpPr>
        <p:spPr>
          <a:xfrm rot="0">
            <a:off x="16954161" y="9201150"/>
            <a:ext cx="774025"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07</a:t>
            </a:r>
          </a:p>
        </p:txBody>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0" y="3017520"/>
            <a:ext cx="18288000" cy="4251960"/>
          </a:xfrm>
          <a:custGeom>
            <a:avLst/>
            <a:gdLst/>
            <a:ahLst/>
            <a:cxnLst/>
            <a:rect r="r" b="b" t="t" l="l"/>
            <a:pathLst>
              <a:path h="4251960" w="18288000">
                <a:moveTo>
                  <a:pt x="0" y="0"/>
                </a:moveTo>
                <a:lnTo>
                  <a:pt x="18288000" y="0"/>
                </a:lnTo>
                <a:lnTo>
                  <a:pt x="18288000" y="4251960"/>
                </a:lnTo>
                <a:lnTo>
                  <a:pt x="0" y="4251960"/>
                </a:lnTo>
                <a:lnTo>
                  <a:pt x="0" y="0"/>
                </a:lnTo>
                <a:close/>
              </a:path>
            </a:pathLst>
          </a:custGeom>
          <a:blipFill>
            <a:blip r:embed="rId3"/>
            <a:stretch>
              <a:fillRect l="0" t="0" r="0" b="0"/>
            </a:stretch>
          </a:blipFill>
        </p:spPr>
      </p:sp>
      <p:sp>
        <p:nvSpPr>
          <p:cNvPr name="TextBox 4" id="4"/>
          <p:cNvSpPr txBox="true"/>
          <p:nvPr/>
        </p:nvSpPr>
        <p:spPr>
          <a:xfrm rot="0">
            <a:off x="2294197" y="566420"/>
            <a:ext cx="13115568" cy="762635"/>
          </a:xfrm>
          <a:prstGeom prst="rect">
            <a:avLst/>
          </a:prstGeom>
        </p:spPr>
        <p:txBody>
          <a:bodyPr anchor="t" rtlCol="false" tIns="0" lIns="0" bIns="0" rIns="0">
            <a:spAutoFit/>
          </a:bodyPr>
          <a:lstStyle/>
          <a:p>
            <a:pPr algn="ctr">
              <a:lnSpc>
                <a:spcPts val="6519"/>
              </a:lnSpc>
              <a:spcBef>
                <a:spcPct val="0"/>
              </a:spcBef>
            </a:pPr>
            <a:r>
              <a:rPr lang="en-US" b="true" sz="3999" spc="239">
                <a:solidFill>
                  <a:srgbClr val="000000"/>
                </a:solidFill>
                <a:latin typeface="Montserrat Bold"/>
                <a:ea typeface="Montserrat Bold"/>
                <a:cs typeface="Montserrat Bold"/>
                <a:sym typeface="Montserrat Bold"/>
              </a:rPr>
              <a:t>Code Python của Value of Information - VOI </a:t>
            </a:r>
          </a:p>
        </p:txBody>
      </p:sp>
      <p:sp>
        <p:nvSpPr>
          <p:cNvPr name="TextBox 5" id="5"/>
          <p:cNvSpPr txBox="true"/>
          <p:nvPr/>
        </p:nvSpPr>
        <p:spPr>
          <a:xfrm rot="0">
            <a:off x="16954161" y="9201150"/>
            <a:ext cx="774025"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70</a:t>
            </a:r>
          </a:p>
        </p:txBody>
      </p:sp>
    </p:spTree>
  </p:cSld>
  <p:clrMapOvr>
    <a:masterClrMapping/>
  </p:clrMapOvr>
</p:sld>
</file>

<file path=ppt/slides/slide7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345073" y="1510070"/>
            <a:ext cx="17597855" cy="8776930"/>
          </a:xfrm>
          <a:custGeom>
            <a:avLst/>
            <a:gdLst/>
            <a:ahLst/>
            <a:cxnLst/>
            <a:rect r="r" b="b" t="t" l="l"/>
            <a:pathLst>
              <a:path h="8776930" w="17597855">
                <a:moveTo>
                  <a:pt x="0" y="0"/>
                </a:moveTo>
                <a:lnTo>
                  <a:pt x="17597854" y="0"/>
                </a:lnTo>
                <a:lnTo>
                  <a:pt x="17597854" y="8776930"/>
                </a:lnTo>
                <a:lnTo>
                  <a:pt x="0" y="8776930"/>
                </a:lnTo>
                <a:lnTo>
                  <a:pt x="0" y="0"/>
                </a:lnTo>
                <a:close/>
              </a:path>
            </a:pathLst>
          </a:custGeom>
          <a:blipFill>
            <a:blip r:embed="rId3"/>
            <a:stretch>
              <a:fillRect l="0" t="0" r="0" b="0"/>
            </a:stretch>
          </a:blipFill>
        </p:spPr>
      </p:sp>
      <p:sp>
        <p:nvSpPr>
          <p:cNvPr name="TextBox 4" id="4"/>
          <p:cNvSpPr txBox="true"/>
          <p:nvPr/>
        </p:nvSpPr>
        <p:spPr>
          <a:xfrm rot="0">
            <a:off x="2294197" y="566420"/>
            <a:ext cx="13115568" cy="762635"/>
          </a:xfrm>
          <a:prstGeom prst="rect">
            <a:avLst/>
          </a:prstGeom>
        </p:spPr>
        <p:txBody>
          <a:bodyPr anchor="t" rtlCol="false" tIns="0" lIns="0" bIns="0" rIns="0">
            <a:spAutoFit/>
          </a:bodyPr>
          <a:lstStyle/>
          <a:p>
            <a:pPr algn="ctr">
              <a:lnSpc>
                <a:spcPts val="6519"/>
              </a:lnSpc>
              <a:spcBef>
                <a:spcPct val="0"/>
              </a:spcBef>
            </a:pPr>
            <a:r>
              <a:rPr lang="en-US" b="true" sz="3999" spc="239">
                <a:solidFill>
                  <a:srgbClr val="000000"/>
                </a:solidFill>
                <a:latin typeface="Montserrat Bold"/>
                <a:ea typeface="Montserrat Bold"/>
                <a:cs typeface="Montserrat Bold"/>
                <a:sym typeface="Montserrat Bold"/>
              </a:rPr>
              <a:t>Code Python của Value of Information - VOI </a:t>
            </a:r>
          </a:p>
        </p:txBody>
      </p:sp>
      <p:sp>
        <p:nvSpPr>
          <p:cNvPr name="TextBox 5" id="5"/>
          <p:cNvSpPr txBox="true"/>
          <p:nvPr/>
        </p:nvSpPr>
        <p:spPr>
          <a:xfrm rot="0">
            <a:off x="17037148" y="9201150"/>
            <a:ext cx="608052"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71</a:t>
            </a:r>
          </a:p>
        </p:txBody>
      </p:sp>
    </p:spTree>
  </p:cSld>
  <p:clrMapOvr>
    <a:masterClrMapping/>
  </p:clrMapOvr>
</p:sld>
</file>

<file path=ppt/slides/slide7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0" y="3154680"/>
            <a:ext cx="18288000" cy="3977640"/>
          </a:xfrm>
          <a:custGeom>
            <a:avLst/>
            <a:gdLst/>
            <a:ahLst/>
            <a:cxnLst/>
            <a:rect r="r" b="b" t="t" l="l"/>
            <a:pathLst>
              <a:path h="3977640" w="18288000">
                <a:moveTo>
                  <a:pt x="0" y="0"/>
                </a:moveTo>
                <a:lnTo>
                  <a:pt x="18288000" y="0"/>
                </a:lnTo>
                <a:lnTo>
                  <a:pt x="18288000" y="3977640"/>
                </a:lnTo>
                <a:lnTo>
                  <a:pt x="0" y="3977640"/>
                </a:lnTo>
                <a:lnTo>
                  <a:pt x="0" y="0"/>
                </a:lnTo>
                <a:close/>
              </a:path>
            </a:pathLst>
          </a:custGeom>
          <a:blipFill>
            <a:blip r:embed="rId3"/>
            <a:stretch>
              <a:fillRect l="0" t="0" r="0" b="0"/>
            </a:stretch>
          </a:blipFill>
        </p:spPr>
      </p:sp>
      <p:sp>
        <p:nvSpPr>
          <p:cNvPr name="TextBox 4" id="4"/>
          <p:cNvSpPr txBox="true"/>
          <p:nvPr/>
        </p:nvSpPr>
        <p:spPr>
          <a:xfrm rot="0">
            <a:off x="2294197" y="566420"/>
            <a:ext cx="13115568" cy="762635"/>
          </a:xfrm>
          <a:prstGeom prst="rect">
            <a:avLst/>
          </a:prstGeom>
        </p:spPr>
        <p:txBody>
          <a:bodyPr anchor="t" rtlCol="false" tIns="0" lIns="0" bIns="0" rIns="0">
            <a:spAutoFit/>
          </a:bodyPr>
          <a:lstStyle/>
          <a:p>
            <a:pPr algn="ctr">
              <a:lnSpc>
                <a:spcPts val="6519"/>
              </a:lnSpc>
              <a:spcBef>
                <a:spcPct val="0"/>
              </a:spcBef>
            </a:pPr>
            <a:r>
              <a:rPr lang="en-US" b="true" sz="3999" spc="239">
                <a:solidFill>
                  <a:srgbClr val="000000"/>
                </a:solidFill>
                <a:latin typeface="Montserrat Bold"/>
                <a:ea typeface="Montserrat Bold"/>
                <a:cs typeface="Montserrat Bold"/>
                <a:sym typeface="Montserrat Bold"/>
              </a:rPr>
              <a:t>Code Python của Value of Information - VOI </a:t>
            </a:r>
          </a:p>
        </p:txBody>
      </p:sp>
      <p:sp>
        <p:nvSpPr>
          <p:cNvPr name="TextBox 5" id="5"/>
          <p:cNvSpPr txBox="true"/>
          <p:nvPr/>
        </p:nvSpPr>
        <p:spPr>
          <a:xfrm rot="0">
            <a:off x="16980176" y="9201150"/>
            <a:ext cx="721995"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72</a:t>
            </a:r>
          </a:p>
        </p:txBody>
      </p:sp>
    </p:spTree>
  </p:cSld>
  <p:clrMapOvr>
    <a:masterClrMapping/>
  </p:clrMapOvr>
</p:sld>
</file>

<file path=ppt/slides/slide7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787783" y="5271332"/>
            <a:ext cx="17259300" cy="1806829"/>
          </a:xfrm>
          <a:prstGeom prst="rect">
            <a:avLst/>
          </a:prstGeom>
        </p:spPr>
        <p:txBody>
          <a:bodyPr anchor="t" rtlCol="false" tIns="0" lIns="0" bIns="0" rIns="0">
            <a:spAutoFit/>
          </a:bodyPr>
          <a:lstStyle/>
          <a:p>
            <a:pPr algn="ctr">
              <a:lnSpc>
                <a:spcPts val="7208"/>
              </a:lnSpc>
            </a:pPr>
            <a:r>
              <a:rPr lang="en-US" b="true" sz="5300" spc="217">
                <a:solidFill>
                  <a:srgbClr val="032649"/>
                </a:solidFill>
                <a:latin typeface="Montserrat Heavy"/>
                <a:ea typeface="Montserrat Heavy"/>
                <a:cs typeface="Montserrat Heavy"/>
                <a:sym typeface="Montserrat Heavy"/>
              </a:rPr>
              <a:t>Irrationality </a:t>
            </a:r>
          </a:p>
          <a:p>
            <a:pPr algn="ctr" marL="0" indent="0" lvl="1">
              <a:lnSpc>
                <a:spcPts val="7208"/>
              </a:lnSpc>
            </a:pPr>
            <a:r>
              <a:rPr lang="en-US" b="true" sz="5300" spc="217">
                <a:solidFill>
                  <a:srgbClr val="032649"/>
                </a:solidFill>
                <a:latin typeface="Montserrat Heavy"/>
                <a:ea typeface="Montserrat Heavy"/>
                <a:cs typeface="Montserrat Heavy"/>
                <a:sym typeface="Montserrat Heavy"/>
              </a:rPr>
              <a:t>(Bất hợp lý trong quyết định của con người)</a:t>
            </a:r>
          </a:p>
        </p:txBody>
      </p:sp>
      <p:sp>
        <p:nvSpPr>
          <p:cNvPr name="TextBox 4" id="4"/>
          <p:cNvSpPr txBox="true"/>
          <p:nvPr/>
        </p:nvSpPr>
        <p:spPr>
          <a:xfrm rot="0">
            <a:off x="8126730" y="3016209"/>
            <a:ext cx="2034540" cy="1390650"/>
          </a:xfrm>
          <a:prstGeom prst="rect">
            <a:avLst/>
          </a:prstGeom>
        </p:spPr>
        <p:txBody>
          <a:bodyPr anchor="t" rtlCol="false" tIns="0" lIns="0" bIns="0" rIns="0">
            <a:spAutoFit/>
          </a:bodyPr>
          <a:lstStyle/>
          <a:p>
            <a:pPr algn="ctr">
              <a:lnSpc>
                <a:spcPts val="10799"/>
              </a:lnSpc>
            </a:pPr>
            <a:r>
              <a:rPr lang="en-US" sz="9999">
                <a:solidFill>
                  <a:srgbClr val="032649"/>
                </a:solidFill>
                <a:latin typeface="Sigmar One"/>
                <a:ea typeface="Sigmar One"/>
                <a:cs typeface="Sigmar One"/>
                <a:sym typeface="Sigmar One"/>
              </a:rPr>
              <a:t>2.7</a:t>
            </a:r>
          </a:p>
        </p:txBody>
      </p:sp>
      <p:sp>
        <p:nvSpPr>
          <p:cNvPr name="Freeform 5" id="5"/>
          <p:cNvSpPr/>
          <p:nvPr/>
        </p:nvSpPr>
        <p:spPr>
          <a:xfrm flipH="false" flipV="false" rot="0">
            <a:off x="-1772987" y="8460512"/>
            <a:ext cx="4051334" cy="2765036"/>
          </a:xfrm>
          <a:custGeom>
            <a:avLst/>
            <a:gdLst/>
            <a:ahLst/>
            <a:cxnLst/>
            <a:rect r="r" b="b" t="t" l="l"/>
            <a:pathLst>
              <a:path h="2765036" w="4051334">
                <a:moveTo>
                  <a:pt x="0" y="0"/>
                </a:moveTo>
                <a:lnTo>
                  <a:pt x="4051334" y="0"/>
                </a:lnTo>
                <a:lnTo>
                  <a:pt x="4051334" y="2765035"/>
                </a:lnTo>
                <a:lnTo>
                  <a:pt x="0" y="27650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1256101">
            <a:off x="15960637" y="-944160"/>
            <a:ext cx="2597326" cy="2796583"/>
          </a:xfrm>
          <a:custGeom>
            <a:avLst/>
            <a:gdLst/>
            <a:ahLst/>
            <a:cxnLst/>
            <a:rect r="r" b="b" t="t" l="l"/>
            <a:pathLst>
              <a:path h="2796583" w="2597326">
                <a:moveTo>
                  <a:pt x="0" y="0"/>
                </a:moveTo>
                <a:lnTo>
                  <a:pt x="2597326" y="0"/>
                </a:lnTo>
                <a:lnTo>
                  <a:pt x="2597326" y="2796583"/>
                </a:lnTo>
                <a:lnTo>
                  <a:pt x="0" y="27965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false" rot="0">
            <a:off x="17259300" y="8028359"/>
            <a:ext cx="2892762" cy="2919301"/>
          </a:xfrm>
          <a:custGeom>
            <a:avLst/>
            <a:gdLst/>
            <a:ahLst/>
            <a:cxnLst/>
            <a:rect r="r" b="b" t="t" l="l"/>
            <a:pathLst>
              <a:path h="2919301" w="2892762">
                <a:moveTo>
                  <a:pt x="0" y="0"/>
                </a:moveTo>
                <a:lnTo>
                  <a:pt x="2892762" y="0"/>
                </a:lnTo>
                <a:lnTo>
                  <a:pt x="2892762" y="2919300"/>
                </a:lnTo>
                <a:lnTo>
                  <a:pt x="0" y="29193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TextBox 8" id="8"/>
          <p:cNvSpPr txBox="true"/>
          <p:nvPr/>
        </p:nvSpPr>
        <p:spPr>
          <a:xfrm rot="0">
            <a:off x="16980712" y="9201150"/>
            <a:ext cx="720923"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73</a:t>
            </a:r>
          </a:p>
        </p:txBody>
      </p:sp>
    </p:spTree>
  </p:cSld>
  <p:clrMapOvr>
    <a:masterClrMapping/>
  </p:clrMapOvr>
</p:sld>
</file>

<file path=ppt/slides/slide7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4" id="4"/>
          <p:cNvSpPr txBox="true"/>
          <p:nvPr/>
        </p:nvSpPr>
        <p:spPr>
          <a:xfrm rot="0">
            <a:off x="653098" y="-30265"/>
            <a:ext cx="17359790" cy="2733040"/>
          </a:xfrm>
          <a:prstGeom prst="rect">
            <a:avLst/>
          </a:prstGeom>
        </p:spPr>
        <p:txBody>
          <a:bodyPr anchor="t" rtlCol="false" tIns="0" lIns="0" bIns="0" rIns="0">
            <a:spAutoFit/>
          </a:bodyPr>
          <a:lstStyle/>
          <a:p>
            <a:pPr algn="ctr">
              <a:lnSpc>
                <a:spcPts val="7204"/>
              </a:lnSpc>
            </a:pPr>
            <a:r>
              <a:rPr lang="en-US" b="true" sz="5499" spc="225">
                <a:solidFill>
                  <a:srgbClr val="100F0D"/>
                </a:solidFill>
                <a:latin typeface="Montserrat Bold"/>
                <a:ea typeface="Montserrat Bold"/>
                <a:cs typeface="Montserrat Bold"/>
                <a:sym typeface="Montserrat Bold"/>
              </a:rPr>
              <a:t>Irrationality</a:t>
            </a:r>
            <a:r>
              <a:rPr lang="en-US" b="true" sz="5499" spc="225">
                <a:solidFill>
                  <a:srgbClr val="100F0D"/>
                </a:solidFill>
                <a:latin typeface="Montserrat Bold"/>
                <a:ea typeface="Montserrat Bold"/>
                <a:cs typeface="Montserrat Bold"/>
                <a:sym typeface="Montserrat Bold"/>
              </a:rPr>
              <a:t> </a:t>
            </a:r>
          </a:p>
          <a:p>
            <a:pPr algn="ctr">
              <a:lnSpc>
                <a:spcPts val="7204"/>
              </a:lnSpc>
            </a:pPr>
            <a:r>
              <a:rPr lang="en-US" b="true" sz="5499" spc="225">
                <a:solidFill>
                  <a:srgbClr val="100F0D"/>
                </a:solidFill>
                <a:latin typeface="Montserrat Bold"/>
                <a:ea typeface="Montserrat Bold"/>
                <a:cs typeface="Montserrat Bold"/>
                <a:sym typeface="Montserrat Bold"/>
              </a:rPr>
              <a:t>(Bất hợp lý trong quyết định của con người)</a:t>
            </a:r>
          </a:p>
          <a:p>
            <a:pPr algn="ctr">
              <a:lnSpc>
                <a:spcPts val="7204"/>
              </a:lnSpc>
            </a:pPr>
          </a:p>
        </p:txBody>
      </p:sp>
      <p:sp>
        <p:nvSpPr>
          <p:cNvPr name="Freeform 5" id="5"/>
          <p:cNvSpPr/>
          <p:nvPr/>
        </p:nvSpPr>
        <p:spPr>
          <a:xfrm flipH="false" flipV="false" rot="0">
            <a:off x="17259300" y="8836223"/>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1421274" y="-2039892"/>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10176029" y="9591213"/>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0">
            <a:off x="5070530" y="-2539667"/>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1038188">
            <a:off x="37070" y="1966005"/>
            <a:ext cx="1658017" cy="501550"/>
          </a:xfrm>
          <a:custGeom>
            <a:avLst/>
            <a:gdLst/>
            <a:ahLst/>
            <a:cxnLst/>
            <a:rect r="r" b="b" t="t" l="l"/>
            <a:pathLst>
              <a:path h="501550" w="1658017">
                <a:moveTo>
                  <a:pt x="0" y="0"/>
                </a:moveTo>
                <a:lnTo>
                  <a:pt x="1658017" y="0"/>
                </a:lnTo>
                <a:lnTo>
                  <a:pt x="1658017" y="501550"/>
                </a:lnTo>
                <a:lnTo>
                  <a:pt x="0" y="50155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0" id="10"/>
          <p:cNvSpPr txBox="true"/>
          <p:nvPr/>
        </p:nvSpPr>
        <p:spPr>
          <a:xfrm rot="0">
            <a:off x="1028700" y="2655150"/>
            <a:ext cx="16540207" cy="2232955"/>
          </a:xfrm>
          <a:prstGeom prst="rect">
            <a:avLst/>
          </a:prstGeom>
        </p:spPr>
        <p:txBody>
          <a:bodyPr anchor="t" rtlCol="false" tIns="0" lIns="0" bIns="0" rIns="0">
            <a:spAutoFit/>
          </a:bodyPr>
          <a:lstStyle/>
          <a:p>
            <a:pPr algn="just" marL="0" indent="0" lvl="0">
              <a:lnSpc>
                <a:spcPts val="4434"/>
              </a:lnSpc>
              <a:spcBef>
                <a:spcPct val="0"/>
              </a:spcBef>
            </a:pPr>
            <a:r>
              <a:rPr lang="en-US" b="true" sz="3284" spc="197">
                <a:solidFill>
                  <a:srgbClr val="100F0D"/>
                </a:solidFill>
                <a:latin typeface="Montserrat Bold"/>
                <a:ea typeface="Montserrat Bold"/>
                <a:cs typeface="Montserrat Bold"/>
                <a:sym typeface="Montserrat Bold"/>
              </a:rPr>
              <a:t>Bất hợp lý trong quyết định của con người</a:t>
            </a:r>
            <a:r>
              <a:rPr lang="en-US" b="true" sz="3284" spc="197">
                <a:solidFill>
                  <a:srgbClr val="100F0D"/>
                </a:solidFill>
                <a:latin typeface="Montserrat Medium"/>
                <a:ea typeface="Montserrat Medium"/>
                <a:cs typeface="Montserrat Medium"/>
                <a:sym typeface="Montserrat Medium"/>
              </a:rPr>
              <a:t>  là ra quyết định thảo luận về những tình huống mà con người đưa ra quyết định không theo các nguyên tắc tối ưu hóa theo lý thuyết, chẳng hạn như nguyên tắc tối đa hóa tiện ích kỳ vọng.</a:t>
            </a:r>
          </a:p>
        </p:txBody>
      </p:sp>
      <p:sp>
        <p:nvSpPr>
          <p:cNvPr name="TextBox 11" id="11"/>
          <p:cNvSpPr txBox="true"/>
          <p:nvPr/>
        </p:nvSpPr>
        <p:spPr>
          <a:xfrm rot="0">
            <a:off x="1028700" y="5610225"/>
            <a:ext cx="16168129" cy="2813679"/>
          </a:xfrm>
          <a:prstGeom prst="rect">
            <a:avLst/>
          </a:prstGeom>
        </p:spPr>
        <p:txBody>
          <a:bodyPr anchor="t" rtlCol="false" tIns="0" lIns="0" bIns="0" rIns="0">
            <a:spAutoFit/>
          </a:bodyPr>
          <a:lstStyle/>
          <a:p>
            <a:pPr algn="ctr">
              <a:lnSpc>
                <a:spcPts val="5639"/>
              </a:lnSpc>
            </a:pPr>
            <a:r>
              <a:rPr lang="en-US" b="true" sz="3661" spc="219">
                <a:solidFill>
                  <a:srgbClr val="100F0D"/>
                </a:solidFill>
                <a:latin typeface="Montserrat Bold"/>
                <a:ea typeface="Montserrat Bold"/>
                <a:cs typeface="Montserrat Bold"/>
                <a:sym typeface="Montserrat Bold"/>
              </a:rPr>
              <a:t>Đây là một khía cạnh quan trọng trong việc hiểu hành vi ra quyết định của con người, đặc biệt trong các tình huống có rủi ro hoặc không chắc chắn.</a:t>
            </a:r>
          </a:p>
          <a:p>
            <a:pPr algn="ctr">
              <a:lnSpc>
                <a:spcPts val="5639"/>
              </a:lnSpc>
            </a:pPr>
          </a:p>
        </p:txBody>
      </p:sp>
      <p:sp>
        <p:nvSpPr>
          <p:cNvPr name="TextBox 12" id="12"/>
          <p:cNvSpPr txBox="true"/>
          <p:nvPr/>
        </p:nvSpPr>
        <p:spPr>
          <a:xfrm rot="0">
            <a:off x="16953625" y="9201150"/>
            <a:ext cx="775097"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74</a:t>
            </a:r>
          </a:p>
        </p:txBody>
      </p:sp>
    </p:spTree>
  </p:cSld>
  <p:clrMapOvr>
    <a:masterClrMapping/>
  </p:clrMapOvr>
</p:sld>
</file>

<file path=ppt/slides/slide7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0" y="1187327"/>
            <a:ext cx="18143450" cy="8623423"/>
          </a:xfrm>
          <a:prstGeom prst="rect">
            <a:avLst/>
          </a:prstGeom>
        </p:spPr>
        <p:txBody>
          <a:bodyPr anchor="t" rtlCol="false" tIns="0" lIns="0" bIns="0" rIns="0">
            <a:spAutoFit/>
          </a:bodyPr>
          <a:lstStyle/>
          <a:p>
            <a:pPr algn="just" marL="702442" indent="-351221" lvl="1">
              <a:lnSpc>
                <a:spcPts val="5303"/>
              </a:lnSpc>
              <a:buFont typeface="Arial"/>
              <a:buChar char="•"/>
            </a:pPr>
            <a:r>
              <a:rPr lang="en-US" b="true" sz="3253" spc="195">
                <a:solidFill>
                  <a:srgbClr val="000000"/>
                </a:solidFill>
                <a:latin typeface="Montserrat Bold"/>
                <a:ea typeface="Montserrat Bold"/>
                <a:cs typeface="Montserrat Bold"/>
                <a:sym typeface="Montserrat Bold"/>
              </a:rPr>
              <a:t>Không tối ưu hóa tiện ích kỳ vọng:</a:t>
            </a:r>
          </a:p>
          <a:p>
            <a:pPr algn="l">
              <a:lnSpc>
                <a:spcPts val="5303"/>
              </a:lnSpc>
              <a:spcBef>
                <a:spcPct val="0"/>
              </a:spcBef>
            </a:pPr>
            <a:r>
              <a:rPr lang="en-US" sz="3253" spc="195">
                <a:solidFill>
                  <a:srgbClr val="000000"/>
                </a:solidFill>
                <a:latin typeface="Montserrat"/>
                <a:ea typeface="Montserrat"/>
                <a:cs typeface="Montserrat"/>
                <a:sym typeface="Montserrat"/>
              </a:rPr>
              <a:t>Con người không luôn chọn hành động tối ưu dù có đầy đủ thông tin.</a:t>
            </a:r>
          </a:p>
          <a:p>
            <a:pPr algn="l">
              <a:lnSpc>
                <a:spcPts val="5303"/>
              </a:lnSpc>
              <a:spcBef>
                <a:spcPct val="0"/>
              </a:spcBef>
            </a:pPr>
            <a:r>
              <a:rPr lang="en-US" sz="3253" spc="195">
                <a:solidFill>
                  <a:srgbClr val="000000"/>
                </a:solidFill>
                <a:latin typeface="Montserrat"/>
                <a:ea typeface="Montserrat"/>
                <a:cs typeface="Montserrat"/>
                <a:sym typeface="Montserrat"/>
              </a:rPr>
              <a:t>Ví dụ: Chọn một hành động dựa trên cảm xúc hoặc thiên kiến thay vì tính toán tiện ích.</a:t>
            </a:r>
          </a:p>
          <a:p>
            <a:pPr algn="l" marL="702442" indent="-351221" lvl="1">
              <a:lnSpc>
                <a:spcPts val="5303"/>
              </a:lnSpc>
              <a:buFont typeface="Arial"/>
              <a:buChar char="•"/>
            </a:pPr>
            <a:r>
              <a:rPr lang="en-US" b="true" sz="3253" spc="195">
                <a:solidFill>
                  <a:srgbClr val="000000"/>
                </a:solidFill>
                <a:latin typeface="Montserrat Bold"/>
                <a:ea typeface="Montserrat Bold"/>
                <a:cs typeface="Montserrat Bold"/>
                <a:sym typeface="Montserrat Bold"/>
              </a:rPr>
              <a:t>Ảnh hưởng từ yếu tố tâm lý và nhận thức:</a:t>
            </a:r>
          </a:p>
          <a:p>
            <a:pPr algn="l" marL="1404884" indent="-468295" lvl="2">
              <a:lnSpc>
                <a:spcPts val="5303"/>
              </a:lnSpc>
              <a:spcBef>
                <a:spcPct val="0"/>
              </a:spcBef>
              <a:buFont typeface="Arial"/>
              <a:buChar char="⚬"/>
            </a:pPr>
            <a:r>
              <a:rPr lang="en-US" b="true" sz="3253" spc="195">
                <a:solidFill>
                  <a:srgbClr val="000000"/>
                </a:solidFill>
                <a:latin typeface="Montserrat Bold"/>
                <a:ea typeface="Montserrat Bold"/>
                <a:cs typeface="Montserrat Bold"/>
                <a:sym typeface="Montserrat Bold"/>
              </a:rPr>
              <a:t>Hiệu ứng khung hình (Framing Effect):</a:t>
            </a:r>
          </a:p>
          <a:p>
            <a:pPr algn="l" marL="2107326" indent="-526831" lvl="3">
              <a:lnSpc>
                <a:spcPts val="5303"/>
              </a:lnSpc>
              <a:spcBef>
                <a:spcPct val="0"/>
              </a:spcBef>
              <a:buFont typeface="Arial"/>
              <a:buChar char="￭"/>
            </a:pPr>
            <a:r>
              <a:rPr lang="en-US" sz="3253" spc="195">
                <a:solidFill>
                  <a:srgbClr val="000000"/>
                </a:solidFill>
                <a:latin typeface="Montserrat"/>
                <a:ea typeface="Montserrat"/>
                <a:cs typeface="Montserrat"/>
                <a:sym typeface="Montserrat"/>
              </a:rPr>
              <a:t>Quyết định bị ảnh hưởng bởi cách thông tin được trình bày.</a:t>
            </a:r>
          </a:p>
          <a:p>
            <a:pPr algn="l" marL="2107326" indent="-526831" lvl="3">
              <a:lnSpc>
                <a:spcPts val="5303"/>
              </a:lnSpc>
              <a:spcBef>
                <a:spcPct val="0"/>
              </a:spcBef>
              <a:buFont typeface="Arial"/>
              <a:buChar char="￭"/>
            </a:pPr>
            <a:r>
              <a:rPr lang="en-US" sz="3253" spc="195">
                <a:solidFill>
                  <a:srgbClr val="000000"/>
                </a:solidFill>
                <a:latin typeface="Montserrat"/>
                <a:ea typeface="Montserrat"/>
                <a:cs typeface="Montserrat"/>
                <a:sym typeface="Montserrat"/>
              </a:rPr>
              <a:t>Ví dụ: Một phương pháp điều trị được mô tả là "90% thành công" có thể được chấp nhận hơn "10% thất bại".</a:t>
            </a:r>
          </a:p>
          <a:p>
            <a:pPr algn="l" marL="1404884" indent="-468295" lvl="2">
              <a:lnSpc>
                <a:spcPts val="5303"/>
              </a:lnSpc>
              <a:spcBef>
                <a:spcPct val="0"/>
              </a:spcBef>
              <a:buFont typeface="Arial"/>
              <a:buChar char="⚬"/>
            </a:pPr>
            <a:r>
              <a:rPr lang="en-US" b="true" sz="3253" spc="195">
                <a:solidFill>
                  <a:srgbClr val="000000"/>
                </a:solidFill>
                <a:latin typeface="Montserrat Bold"/>
                <a:ea typeface="Montserrat Bold"/>
                <a:cs typeface="Montserrat Bold"/>
                <a:sym typeface="Montserrat Bold"/>
              </a:rPr>
              <a:t>Thiên kiến xác nhận (Confirmation Bias):</a:t>
            </a:r>
          </a:p>
          <a:p>
            <a:pPr algn="l" marL="2107326" indent="-526831" lvl="3">
              <a:lnSpc>
                <a:spcPts val="5303"/>
              </a:lnSpc>
              <a:spcBef>
                <a:spcPct val="0"/>
              </a:spcBef>
              <a:buFont typeface="Arial"/>
              <a:buChar char="￭"/>
            </a:pPr>
            <a:r>
              <a:rPr lang="en-US" sz="3253" spc="195">
                <a:solidFill>
                  <a:srgbClr val="000000"/>
                </a:solidFill>
                <a:latin typeface="Montserrat"/>
                <a:ea typeface="Montserrat"/>
                <a:cs typeface="Montserrat"/>
                <a:sym typeface="Montserrat"/>
              </a:rPr>
              <a:t>Con người có xu hướng tìm kiếm thông tin củng cố ý kiến sẵn có thay vì xem xét tất cả bằng chứng.</a:t>
            </a:r>
          </a:p>
          <a:p>
            <a:pPr algn="l">
              <a:lnSpc>
                <a:spcPts val="5303"/>
              </a:lnSpc>
              <a:spcBef>
                <a:spcPct val="0"/>
              </a:spcBef>
            </a:pPr>
          </a:p>
        </p:txBody>
      </p:sp>
      <p:sp>
        <p:nvSpPr>
          <p:cNvPr name="TextBox 4" id="4"/>
          <p:cNvSpPr txBox="true"/>
          <p:nvPr/>
        </p:nvSpPr>
        <p:spPr>
          <a:xfrm rot="0">
            <a:off x="3497629" y="-23032"/>
            <a:ext cx="10232708" cy="955675"/>
          </a:xfrm>
          <a:prstGeom prst="rect">
            <a:avLst/>
          </a:prstGeom>
        </p:spPr>
        <p:txBody>
          <a:bodyPr anchor="t" rtlCol="false" tIns="0" lIns="0" bIns="0" rIns="0">
            <a:spAutoFit/>
          </a:bodyPr>
          <a:lstStyle/>
          <a:p>
            <a:pPr algn="ctr">
              <a:lnSpc>
                <a:spcPts val="8150"/>
              </a:lnSpc>
              <a:spcBef>
                <a:spcPct val="0"/>
              </a:spcBef>
            </a:pPr>
            <a:r>
              <a:rPr lang="en-US" b="true" sz="5000" spc="300">
                <a:solidFill>
                  <a:srgbClr val="000000"/>
                </a:solidFill>
                <a:latin typeface="Montserrat Bold"/>
                <a:ea typeface="Montserrat Bold"/>
                <a:cs typeface="Montserrat Bold"/>
                <a:sym typeface="Montserrat Bold"/>
              </a:rPr>
              <a:t>Bất hợp lý trong quyết định</a:t>
            </a:r>
          </a:p>
        </p:txBody>
      </p:sp>
      <p:sp>
        <p:nvSpPr>
          <p:cNvPr name="TextBox 5" id="5"/>
          <p:cNvSpPr txBox="true"/>
          <p:nvPr/>
        </p:nvSpPr>
        <p:spPr>
          <a:xfrm rot="0">
            <a:off x="16980176" y="9201150"/>
            <a:ext cx="721995"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75</a:t>
            </a:r>
          </a:p>
        </p:txBody>
      </p:sp>
    </p:spTree>
  </p:cSld>
  <p:clrMapOvr>
    <a:masterClrMapping/>
  </p:clrMapOvr>
</p:sld>
</file>

<file path=ppt/slides/slide7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3497629" y="-23032"/>
            <a:ext cx="10232708" cy="955675"/>
          </a:xfrm>
          <a:prstGeom prst="rect">
            <a:avLst/>
          </a:prstGeom>
        </p:spPr>
        <p:txBody>
          <a:bodyPr anchor="t" rtlCol="false" tIns="0" lIns="0" bIns="0" rIns="0">
            <a:spAutoFit/>
          </a:bodyPr>
          <a:lstStyle/>
          <a:p>
            <a:pPr algn="ctr">
              <a:lnSpc>
                <a:spcPts val="8150"/>
              </a:lnSpc>
              <a:spcBef>
                <a:spcPct val="0"/>
              </a:spcBef>
            </a:pPr>
            <a:r>
              <a:rPr lang="en-US" b="true" sz="5000" spc="300">
                <a:solidFill>
                  <a:srgbClr val="000000"/>
                </a:solidFill>
                <a:latin typeface="Montserrat Bold"/>
                <a:ea typeface="Montserrat Bold"/>
                <a:cs typeface="Montserrat Bold"/>
                <a:sym typeface="Montserrat Bold"/>
              </a:rPr>
              <a:t>Bất hợp lý trong quyết định</a:t>
            </a:r>
          </a:p>
        </p:txBody>
      </p:sp>
      <p:sp>
        <p:nvSpPr>
          <p:cNvPr name="TextBox 4" id="4"/>
          <p:cNvSpPr txBox="true"/>
          <p:nvPr/>
        </p:nvSpPr>
        <p:spPr>
          <a:xfrm rot="0">
            <a:off x="570958" y="2431988"/>
            <a:ext cx="17717042" cy="5289673"/>
          </a:xfrm>
          <a:prstGeom prst="rect">
            <a:avLst/>
          </a:prstGeom>
        </p:spPr>
        <p:txBody>
          <a:bodyPr anchor="t" rtlCol="false" tIns="0" lIns="0" bIns="0" rIns="0">
            <a:spAutoFit/>
          </a:bodyPr>
          <a:lstStyle/>
          <a:p>
            <a:pPr algn="l" marL="702442" indent="-351221" lvl="1">
              <a:lnSpc>
                <a:spcPts val="5303"/>
              </a:lnSpc>
              <a:buFont typeface="Arial"/>
              <a:buChar char="•"/>
            </a:pPr>
            <a:r>
              <a:rPr lang="en-US" b="true" sz="3253" spc="195">
                <a:solidFill>
                  <a:srgbClr val="000000"/>
                </a:solidFill>
                <a:latin typeface="Montserrat Bold"/>
                <a:ea typeface="Montserrat Bold"/>
                <a:cs typeface="Montserrat Bold"/>
                <a:sym typeface="Montserrat Bold"/>
              </a:rPr>
              <a:t>Không nhất quán trong sở thích:</a:t>
            </a:r>
          </a:p>
          <a:p>
            <a:pPr algn="l">
              <a:lnSpc>
                <a:spcPts val="5303"/>
              </a:lnSpc>
              <a:spcBef>
                <a:spcPct val="0"/>
              </a:spcBef>
            </a:pPr>
            <a:r>
              <a:rPr lang="en-US" sz="3253" spc="195">
                <a:solidFill>
                  <a:srgbClr val="000000"/>
                </a:solidFill>
                <a:latin typeface="Montserrat"/>
                <a:ea typeface="Montserrat"/>
                <a:cs typeface="Montserrat"/>
                <a:sym typeface="Montserrat"/>
              </a:rPr>
              <a:t>Vi phạm các tiên đề như </a:t>
            </a:r>
            <a:r>
              <a:rPr lang="en-US" b="true" sz="3253" spc="195">
                <a:solidFill>
                  <a:srgbClr val="000000"/>
                </a:solidFill>
                <a:latin typeface="Montserrat Bold"/>
                <a:ea typeface="Montserrat Bold"/>
                <a:cs typeface="Montserrat Bold"/>
                <a:sym typeface="Montserrat Bold"/>
              </a:rPr>
              <a:t>tính bắc cầu</a:t>
            </a:r>
            <a:r>
              <a:rPr lang="en-US" sz="3253" spc="195">
                <a:solidFill>
                  <a:srgbClr val="000000"/>
                </a:solidFill>
                <a:latin typeface="Montserrat"/>
                <a:ea typeface="Montserrat"/>
                <a:cs typeface="Montserrat"/>
                <a:sym typeface="Montserrat"/>
              </a:rPr>
              <a:t> hoặc </a:t>
            </a:r>
            <a:r>
              <a:rPr lang="en-US" b="true" sz="3253" spc="195">
                <a:solidFill>
                  <a:srgbClr val="000000"/>
                </a:solidFill>
                <a:latin typeface="Montserrat Bold"/>
                <a:ea typeface="Montserrat Bold"/>
                <a:cs typeface="Montserrat Bold"/>
                <a:sym typeface="Montserrat Bold"/>
              </a:rPr>
              <a:t>tính liên tục</a:t>
            </a:r>
            <a:r>
              <a:rPr lang="en-US" sz="3253" spc="195">
                <a:solidFill>
                  <a:srgbClr val="000000"/>
                </a:solidFill>
                <a:latin typeface="Montserrat"/>
                <a:ea typeface="Montserrat"/>
                <a:cs typeface="Montserrat"/>
                <a:sym typeface="Montserrat"/>
              </a:rPr>
              <a:t>.</a:t>
            </a:r>
          </a:p>
          <a:p>
            <a:pPr algn="l">
              <a:lnSpc>
                <a:spcPts val="5303"/>
              </a:lnSpc>
              <a:spcBef>
                <a:spcPct val="0"/>
              </a:spcBef>
            </a:pPr>
            <a:r>
              <a:rPr lang="en-US" sz="3253" spc="195">
                <a:solidFill>
                  <a:srgbClr val="000000"/>
                </a:solidFill>
                <a:latin typeface="Montserrat"/>
                <a:ea typeface="Montserrat"/>
                <a:cs typeface="Montserrat"/>
                <a:sym typeface="Montserrat"/>
              </a:rPr>
              <a:t>Ví dụ: Thích A&gt;B, B&gt;C, nhưng lại chọn C&gt;A.</a:t>
            </a:r>
          </a:p>
          <a:p>
            <a:pPr algn="just" marL="702442" indent="-351221" lvl="1">
              <a:lnSpc>
                <a:spcPts val="5303"/>
              </a:lnSpc>
              <a:buFont typeface="Arial"/>
              <a:buChar char="•"/>
            </a:pPr>
            <a:r>
              <a:rPr lang="en-US" b="true" sz="3253" spc="195">
                <a:solidFill>
                  <a:srgbClr val="000000"/>
                </a:solidFill>
                <a:latin typeface="Montserrat Bold"/>
                <a:ea typeface="Montserrat Bold"/>
                <a:cs typeface="Montserrat Bold"/>
                <a:sym typeface="Montserrat Bold"/>
              </a:rPr>
              <a:t>Nguyên nhân dẫn đến bất hợp lý:</a:t>
            </a:r>
          </a:p>
          <a:p>
            <a:pPr algn="l">
              <a:lnSpc>
                <a:spcPts val="5303"/>
              </a:lnSpc>
              <a:spcBef>
                <a:spcPct val="0"/>
              </a:spcBef>
            </a:pPr>
            <a:r>
              <a:rPr lang="en-US" b="true" sz="3253" spc="195">
                <a:solidFill>
                  <a:srgbClr val="000000"/>
                </a:solidFill>
                <a:latin typeface="Montserrat Bold"/>
                <a:ea typeface="Montserrat Bold"/>
                <a:cs typeface="Montserrat Bold"/>
                <a:sym typeface="Montserrat Bold"/>
              </a:rPr>
              <a:t>Cảm xúc:</a:t>
            </a:r>
            <a:r>
              <a:rPr lang="en-US" sz="3253" spc="195">
                <a:solidFill>
                  <a:srgbClr val="000000"/>
                </a:solidFill>
                <a:latin typeface="Montserrat"/>
                <a:ea typeface="Montserrat"/>
                <a:cs typeface="Montserrat"/>
                <a:sym typeface="Montserrat"/>
              </a:rPr>
              <a:t> Sợ hãi, lo lắng hoặc phấn khích có thể làm sai lệch quyết định.</a:t>
            </a:r>
          </a:p>
          <a:p>
            <a:pPr algn="l">
              <a:lnSpc>
                <a:spcPts val="5303"/>
              </a:lnSpc>
              <a:spcBef>
                <a:spcPct val="0"/>
              </a:spcBef>
            </a:pPr>
            <a:r>
              <a:rPr lang="en-US" b="true" sz="3253" spc="195">
                <a:solidFill>
                  <a:srgbClr val="000000"/>
                </a:solidFill>
                <a:latin typeface="Montserrat Bold"/>
                <a:ea typeface="Montserrat Bold"/>
                <a:cs typeface="Montserrat Bold"/>
                <a:sym typeface="Montserrat Bold"/>
              </a:rPr>
              <a:t>Kiến thức không đầy đủ:</a:t>
            </a:r>
            <a:r>
              <a:rPr lang="en-US" sz="3253" spc="195">
                <a:solidFill>
                  <a:srgbClr val="000000"/>
                </a:solidFill>
                <a:latin typeface="Montserrat"/>
                <a:ea typeface="Montserrat"/>
                <a:cs typeface="Montserrat"/>
                <a:sym typeface="Montserrat"/>
              </a:rPr>
              <a:t> Không biết tất cả các xác suất hoặc tiện ích.</a:t>
            </a:r>
          </a:p>
          <a:p>
            <a:pPr algn="l">
              <a:lnSpc>
                <a:spcPts val="5303"/>
              </a:lnSpc>
              <a:spcBef>
                <a:spcPct val="0"/>
              </a:spcBef>
            </a:pPr>
            <a:r>
              <a:rPr lang="en-US" b="true" sz="3253" spc="195">
                <a:solidFill>
                  <a:srgbClr val="000000"/>
                </a:solidFill>
                <a:latin typeface="Montserrat Bold"/>
                <a:ea typeface="Montserrat Bold"/>
                <a:cs typeface="Montserrat Bold"/>
                <a:sym typeface="Montserrat Bold"/>
              </a:rPr>
              <a:t>Quá tải thông tin: </a:t>
            </a:r>
            <a:r>
              <a:rPr lang="en-US" sz="3253" spc="195">
                <a:solidFill>
                  <a:srgbClr val="000000"/>
                </a:solidFill>
                <a:latin typeface="Montserrat"/>
                <a:ea typeface="Montserrat"/>
                <a:cs typeface="Montserrat"/>
                <a:sym typeface="Montserrat"/>
              </a:rPr>
              <a:t>Khi phải xử lý quá nhiều thông tin, con người có thể chọn hành động đơn giản thay vì tối ưu.</a:t>
            </a:r>
          </a:p>
        </p:txBody>
      </p:sp>
      <p:sp>
        <p:nvSpPr>
          <p:cNvPr name="TextBox 5" id="5"/>
          <p:cNvSpPr txBox="true"/>
          <p:nvPr/>
        </p:nvSpPr>
        <p:spPr>
          <a:xfrm rot="0">
            <a:off x="16968151" y="9201150"/>
            <a:ext cx="746046"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76</a:t>
            </a:r>
          </a:p>
        </p:txBody>
      </p:sp>
    </p:spTree>
  </p:cSld>
  <p:clrMapOvr>
    <a:masterClrMapping/>
  </p:clrMapOvr>
</p:sld>
</file>

<file path=ppt/slides/slide7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0" y="141268"/>
            <a:ext cx="9670644" cy="1289173"/>
          </a:xfrm>
          <a:prstGeom prst="rect">
            <a:avLst/>
          </a:prstGeom>
        </p:spPr>
        <p:txBody>
          <a:bodyPr anchor="t" rtlCol="false" tIns="0" lIns="0" bIns="0" rIns="0">
            <a:spAutoFit/>
          </a:bodyPr>
          <a:lstStyle/>
          <a:p>
            <a:pPr algn="ctr">
              <a:lnSpc>
                <a:spcPts val="5303"/>
              </a:lnSpc>
              <a:spcBef>
                <a:spcPct val="0"/>
              </a:spcBef>
            </a:pPr>
            <a:r>
              <a:rPr lang="en-US" b="true" sz="3253" spc="195">
                <a:solidFill>
                  <a:srgbClr val="000000"/>
                </a:solidFill>
                <a:latin typeface="Montserrat Bold"/>
                <a:ea typeface="Montserrat Bold"/>
                <a:cs typeface="Montserrat Bold"/>
                <a:sym typeface="Montserrat Bold"/>
              </a:rPr>
              <a:t>Ví dụ : Thí nghiệm về sự lựa chọn </a:t>
            </a:r>
          </a:p>
          <a:p>
            <a:pPr algn="ctr">
              <a:lnSpc>
                <a:spcPts val="5303"/>
              </a:lnSpc>
              <a:spcBef>
                <a:spcPct val="0"/>
              </a:spcBef>
            </a:pPr>
          </a:p>
        </p:txBody>
      </p:sp>
      <p:sp>
        <p:nvSpPr>
          <p:cNvPr name="TextBox 4" id="4"/>
          <p:cNvSpPr txBox="true"/>
          <p:nvPr/>
        </p:nvSpPr>
        <p:spPr>
          <a:xfrm rot="0">
            <a:off x="172854" y="2006155"/>
            <a:ext cx="17942292" cy="6623173"/>
          </a:xfrm>
          <a:prstGeom prst="rect">
            <a:avLst/>
          </a:prstGeom>
        </p:spPr>
        <p:txBody>
          <a:bodyPr anchor="t" rtlCol="false" tIns="0" lIns="0" bIns="0" rIns="0">
            <a:spAutoFit/>
          </a:bodyPr>
          <a:lstStyle/>
          <a:p>
            <a:pPr algn="l">
              <a:lnSpc>
                <a:spcPts val="5303"/>
              </a:lnSpc>
              <a:spcBef>
                <a:spcPct val="0"/>
              </a:spcBef>
            </a:pPr>
            <a:r>
              <a:rPr lang="en-US" b="true" sz="3253" spc="195">
                <a:solidFill>
                  <a:srgbClr val="000000"/>
                </a:solidFill>
                <a:latin typeface="Montserrat Bold"/>
                <a:ea typeface="Montserrat Bold"/>
                <a:cs typeface="Montserrat Bold"/>
                <a:sym typeface="Montserrat Bold"/>
              </a:rPr>
              <a:t>Trường hợp 1 :</a:t>
            </a:r>
          </a:p>
          <a:p>
            <a:pPr algn="l">
              <a:lnSpc>
                <a:spcPts val="5303"/>
              </a:lnSpc>
              <a:spcBef>
                <a:spcPct val="0"/>
              </a:spcBef>
            </a:pPr>
            <a:r>
              <a:rPr lang="en-US" b="true" sz="3253" spc="195">
                <a:solidFill>
                  <a:srgbClr val="000000"/>
                </a:solidFill>
                <a:latin typeface="Montserrat Bold"/>
                <a:ea typeface="Montserrat Bold"/>
                <a:cs typeface="Montserrat Bold"/>
                <a:sym typeface="Montserrat Bold"/>
              </a:rPr>
              <a:t>A:</a:t>
            </a:r>
            <a:r>
              <a:rPr lang="en-US" sz="3253" spc="195">
                <a:solidFill>
                  <a:srgbClr val="000000"/>
                </a:solidFill>
                <a:latin typeface="Montserrat"/>
                <a:ea typeface="Montserrat"/>
                <a:cs typeface="Montserrat"/>
                <a:sym typeface="Montserrat"/>
              </a:rPr>
              <a:t> Chắc chắn mất 75 mạng người.</a:t>
            </a:r>
          </a:p>
          <a:p>
            <a:pPr algn="l">
              <a:lnSpc>
                <a:spcPts val="5303"/>
              </a:lnSpc>
              <a:spcBef>
                <a:spcPct val="0"/>
              </a:spcBef>
            </a:pPr>
            <a:r>
              <a:rPr lang="en-US" b="true" sz="3253" spc="195">
                <a:solidFill>
                  <a:srgbClr val="000000"/>
                </a:solidFill>
                <a:latin typeface="Montserrat Bold"/>
                <a:ea typeface="Montserrat Bold"/>
                <a:cs typeface="Montserrat Bold"/>
                <a:sym typeface="Montserrat Bold"/>
              </a:rPr>
              <a:t>B:</a:t>
            </a:r>
            <a:r>
              <a:rPr lang="en-US" sz="3253" spc="195">
                <a:solidFill>
                  <a:srgbClr val="000000"/>
                </a:solidFill>
                <a:latin typeface="Montserrat"/>
                <a:ea typeface="Montserrat"/>
                <a:cs typeface="Montserrat"/>
                <a:sym typeface="Montserrat"/>
              </a:rPr>
              <a:t> 80% mất 100 mạng người và 20% không mất ai.</a:t>
            </a:r>
          </a:p>
          <a:p>
            <a:pPr algn="l">
              <a:lnSpc>
                <a:spcPts val="5303"/>
              </a:lnSpc>
              <a:spcBef>
                <a:spcPct val="0"/>
              </a:spcBef>
            </a:pPr>
            <a:r>
              <a:rPr lang="en-US" b="true" sz="3253" spc="195">
                <a:solidFill>
                  <a:srgbClr val="000000"/>
                </a:solidFill>
                <a:latin typeface="Montserrat Bold"/>
                <a:ea typeface="Montserrat Bold"/>
                <a:cs typeface="Montserrat Bold"/>
                <a:sym typeface="Montserrat Bold"/>
              </a:rPr>
              <a:t>=&gt;Kết quả: </a:t>
            </a:r>
            <a:r>
              <a:rPr lang="en-US" sz="3253" spc="195">
                <a:solidFill>
                  <a:srgbClr val="000000"/>
                </a:solidFill>
                <a:latin typeface="Montserrat"/>
                <a:ea typeface="Montserrat"/>
                <a:cs typeface="Montserrat"/>
                <a:sym typeface="Montserrat"/>
              </a:rPr>
              <a:t>Đa số chọn </a:t>
            </a:r>
            <a:r>
              <a:rPr lang="en-US" b="true" sz="3253" spc="195">
                <a:solidFill>
                  <a:srgbClr val="000000"/>
                </a:solidFill>
                <a:latin typeface="Montserrat Bold"/>
                <a:ea typeface="Montserrat Bold"/>
                <a:cs typeface="Montserrat Bold"/>
                <a:sym typeface="Montserrat Bold"/>
              </a:rPr>
              <a:t>B</a:t>
            </a:r>
            <a:r>
              <a:rPr lang="en-US" sz="3253" spc="195">
                <a:solidFill>
                  <a:srgbClr val="000000"/>
                </a:solidFill>
                <a:latin typeface="Montserrat"/>
                <a:ea typeface="Montserrat"/>
                <a:cs typeface="Montserrat"/>
                <a:sym typeface="Montserrat"/>
              </a:rPr>
              <a:t>, dù lý trí sẽ chọn </a:t>
            </a:r>
            <a:r>
              <a:rPr lang="en-US" b="true" sz="3253" spc="195">
                <a:solidFill>
                  <a:srgbClr val="000000"/>
                </a:solidFill>
                <a:latin typeface="Montserrat Bold"/>
                <a:ea typeface="Montserrat Bold"/>
                <a:cs typeface="Montserrat Bold"/>
                <a:sym typeface="Montserrat Bold"/>
              </a:rPr>
              <a:t>A</a:t>
            </a:r>
            <a:r>
              <a:rPr lang="en-US" sz="3253" spc="195">
                <a:solidFill>
                  <a:srgbClr val="000000"/>
                </a:solidFill>
                <a:latin typeface="Montserrat"/>
                <a:ea typeface="Montserrat"/>
                <a:cs typeface="Montserrat"/>
                <a:sym typeface="Montserrat"/>
              </a:rPr>
              <a:t> vì tổng mất mát kỳ vọng thấp hơn.</a:t>
            </a:r>
          </a:p>
          <a:p>
            <a:pPr algn="l">
              <a:lnSpc>
                <a:spcPts val="5303"/>
              </a:lnSpc>
              <a:spcBef>
                <a:spcPct val="0"/>
              </a:spcBef>
            </a:pPr>
          </a:p>
          <a:p>
            <a:pPr algn="l">
              <a:lnSpc>
                <a:spcPts val="5303"/>
              </a:lnSpc>
              <a:spcBef>
                <a:spcPct val="0"/>
              </a:spcBef>
            </a:pPr>
            <a:r>
              <a:rPr lang="en-US" b="true" sz="3253" spc="195">
                <a:solidFill>
                  <a:srgbClr val="000000"/>
                </a:solidFill>
                <a:latin typeface="Montserrat Bold"/>
                <a:ea typeface="Montserrat Bold"/>
                <a:cs typeface="Montserrat Bold"/>
                <a:sym typeface="Montserrat Bold"/>
              </a:rPr>
              <a:t>Trường hợp 2 :</a:t>
            </a:r>
          </a:p>
          <a:p>
            <a:pPr algn="l">
              <a:lnSpc>
                <a:spcPts val="5303"/>
              </a:lnSpc>
              <a:spcBef>
                <a:spcPct val="0"/>
              </a:spcBef>
            </a:pPr>
            <a:r>
              <a:rPr lang="en-US" b="true" sz="3253" spc="195">
                <a:solidFill>
                  <a:srgbClr val="000000"/>
                </a:solidFill>
                <a:latin typeface="Montserrat Bold"/>
                <a:ea typeface="Montserrat Bold"/>
                <a:cs typeface="Montserrat Bold"/>
                <a:sym typeface="Montserrat Bold"/>
              </a:rPr>
              <a:t>C:</a:t>
            </a:r>
            <a:r>
              <a:rPr lang="en-US" sz="3253" spc="195">
                <a:solidFill>
                  <a:srgbClr val="000000"/>
                </a:solidFill>
                <a:latin typeface="Montserrat"/>
                <a:ea typeface="Montserrat"/>
                <a:cs typeface="Montserrat"/>
                <a:sym typeface="Montserrat"/>
              </a:rPr>
              <a:t> 10% mất 75 mạng người.</a:t>
            </a:r>
          </a:p>
          <a:p>
            <a:pPr algn="l">
              <a:lnSpc>
                <a:spcPts val="5303"/>
              </a:lnSpc>
              <a:spcBef>
                <a:spcPct val="0"/>
              </a:spcBef>
            </a:pPr>
            <a:r>
              <a:rPr lang="en-US" b="true" sz="3253" spc="195">
                <a:solidFill>
                  <a:srgbClr val="000000"/>
                </a:solidFill>
                <a:latin typeface="Montserrat Bold"/>
                <a:ea typeface="Montserrat Bold"/>
                <a:cs typeface="Montserrat Bold"/>
                <a:sym typeface="Montserrat Bold"/>
              </a:rPr>
              <a:t>D: </a:t>
            </a:r>
            <a:r>
              <a:rPr lang="en-US" sz="3253" spc="195">
                <a:solidFill>
                  <a:srgbClr val="000000"/>
                </a:solidFill>
                <a:latin typeface="Montserrat"/>
                <a:ea typeface="Montserrat"/>
                <a:cs typeface="Montserrat"/>
                <a:sym typeface="Montserrat"/>
              </a:rPr>
              <a:t>8% mất 100 mạng người.</a:t>
            </a:r>
          </a:p>
          <a:p>
            <a:pPr algn="l">
              <a:lnSpc>
                <a:spcPts val="5303"/>
              </a:lnSpc>
              <a:spcBef>
                <a:spcPct val="0"/>
              </a:spcBef>
            </a:pPr>
            <a:r>
              <a:rPr lang="en-US" b="true" sz="3253" spc="195">
                <a:solidFill>
                  <a:srgbClr val="000000"/>
                </a:solidFill>
                <a:latin typeface="Montserrat Bold"/>
                <a:ea typeface="Montserrat Bold"/>
                <a:cs typeface="Montserrat Bold"/>
                <a:sym typeface="Montserrat Bold"/>
              </a:rPr>
              <a:t>=&gt;Kết quả: </a:t>
            </a:r>
            <a:r>
              <a:rPr lang="en-US" sz="3253" spc="195">
                <a:solidFill>
                  <a:srgbClr val="000000"/>
                </a:solidFill>
                <a:latin typeface="Montserrat"/>
                <a:ea typeface="Montserrat"/>
                <a:cs typeface="Montserrat"/>
                <a:sym typeface="Montserrat"/>
              </a:rPr>
              <a:t>Đa số có xu hướng chọn </a:t>
            </a:r>
            <a:r>
              <a:rPr lang="en-US" b="true" sz="3253" spc="195">
                <a:solidFill>
                  <a:srgbClr val="000000"/>
                </a:solidFill>
                <a:latin typeface="Montserrat Bold"/>
                <a:ea typeface="Montserrat Bold"/>
                <a:cs typeface="Montserrat Bold"/>
                <a:sym typeface="Montserrat Bold"/>
              </a:rPr>
              <a:t>C</a:t>
            </a:r>
            <a:r>
              <a:rPr lang="en-US" sz="3253" spc="195">
                <a:solidFill>
                  <a:srgbClr val="000000"/>
                </a:solidFill>
                <a:latin typeface="Montserrat"/>
                <a:ea typeface="Montserrat"/>
                <a:cs typeface="Montserrat"/>
                <a:sym typeface="Montserrat"/>
              </a:rPr>
              <a:t>, mặc dù theo logic thì </a:t>
            </a:r>
            <a:r>
              <a:rPr lang="en-US" b="true" sz="3253" spc="195">
                <a:solidFill>
                  <a:srgbClr val="000000"/>
                </a:solidFill>
                <a:latin typeface="Montserrat Bold"/>
                <a:ea typeface="Montserrat Bold"/>
                <a:cs typeface="Montserrat Bold"/>
                <a:sym typeface="Montserrat Bold"/>
              </a:rPr>
              <a:t>D</a:t>
            </a:r>
            <a:r>
              <a:rPr lang="en-US" sz="3253" spc="195">
                <a:solidFill>
                  <a:srgbClr val="000000"/>
                </a:solidFill>
                <a:latin typeface="Montserrat"/>
                <a:ea typeface="Montserrat"/>
                <a:cs typeface="Montserrat"/>
                <a:sym typeface="Montserrat"/>
              </a:rPr>
              <a:t> tốt hơn.</a:t>
            </a:r>
          </a:p>
        </p:txBody>
      </p:sp>
      <p:sp>
        <p:nvSpPr>
          <p:cNvPr name="TextBox 5" id="5"/>
          <p:cNvSpPr txBox="true"/>
          <p:nvPr/>
        </p:nvSpPr>
        <p:spPr>
          <a:xfrm rot="0">
            <a:off x="16973449" y="9201150"/>
            <a:ext cx="735449"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77</a:t>
            </a:r>
          </a:p>
        </p:txBody>
      </p:sp>
    </p:spTree>
  </p:cSld>
  <p:clrMapOvr>
    <a:masterClrMapping/>
  </p:clrMapOvr>
</p:sld>
</file>

<file path=ppt/slides/slide7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0" y="141268"/>
            <a:ext cx="9670644" cy="1289173"/>
          </a:xfrm>
          <a:prstGeom prst="rect">
            <a:avLst/>
          </a:prstGeom>
        </p:spPr>
        <p:txBody>
          <a:bodyPr anchor="t" rtlCol="false" tIns="0" lIns="0" bIns="0" rIns="0">
            <a:spAutoFit/>
          </a:bodyPr>
          <a:lstStyle/>
          <a:p>
            <a:pPr algn="ctr">
              <a:lnSpc>
                <a:spcPts val="5303"/>
              </a:lnSpc>
              <a:spcBef>
                <a:spcPct val="0"/>
              </a:spcBef>
            </a:pPr>
            <a:r>
              <a:rPr lang="en-US" b="true" sz="3253" spc="195">
                <a:solidFill>
                  <a:srgbClr val="000000"/>
                </a:solidFill>
                <a:latin typeface="Montserrat Bold"/>
                <a:ea typeface="Montserrat Bold"/>
                <a:cs typeface="Montserrat Bold"/>
                <a:sym typeface="Montserrat Bold"/>
              </a:rPr>
              <a:t>Ví dụ : Thí nghiệm về sự lựa chọn </a:t>
            </a:r>
          </a:p>
          <a:p>
            <a:pPr algn="ctr">
              <a:lnSpc>
                <a:spcPts val="5303"/>
              </a:lnSpc>
              <a:spcBef>
                <a:spcPct val="0"/>
              </a:spcBef>
            </a:pPr>
          </a:p>
        </p:txBody>
      </p:sp>
      <p:sp>
        <p:nvSpPr>
          <p:cNvPr name="TextBox 4" id="4"/>
          <p:cNvSpPr txBox="true"/>
          <p:nvPr/>
        </p:nvSpPr>
        <p:spPr>
          <a:xfrm rot="0">
            <a:off x="1028700" y="2765363"/>
            <a:ext cx="8199597" cy="5289673"/>
          </a:xfrm>
          <a:prstGeom prst="rect">
            <a:avLst/>
          </a:prstGeom>
        </p:spPr>
        <p:txBody>
          <a:bodyPr anchor="t" rtlCol="false" tIns="0" lIns="0" bIns="0" rIns="0">
            <a:spAutoFit/>
          </a:bodyPr>
          <a:lstStyle/>
          <a:p>
            <a:pPr algn="l">
              <a:lnSpc>
                <a:spcPts val="5303"/>
              </a:lnSpc>
              <a:spcBef>
                <a:spcPct val="0"/>
              </a:spcBef>
            </a:pPr>
          </a:p>
          <a:p>
            <a:pPr algn="l">
              <a:lnSpc>
                <a:spcPts val="5303"/>
              </a:lnSpc>
              <a:spcBef>
                <a:spcPct val="0"/>
              </a:spcBef>
            </a:pPr>
            <a:r>
              <a:rPr lang="en-US" b="true" sz="3253" spc="195">
                <a:solidFill>
                  <a:srgbClr val="000000"/>
                </a:solidFill>
                <a:latin typeface="Montserrat Bold"/>
                <a:ea typeface="Montserrat Bold"/>
                <a:cs typeface="Montserrat Bold"/>
                <a:sym typeface="Montserrat Bold"/>
              </a:rPr>
              <a:t>Trường hợp 1:</a:t>
            </a:r>
          </a:p>
          <a:p>
            <a:pPr algn="l">
              <a:lnSpc>
                <a:spcPts val="5303"/>
              </a:lnSpc>
              <a:spcBef>
                <a:spcPct val="0"/>
              </a:spcBef>
            </a:pPr>
            <a:r>
              <a:rPr lang="en-US" sz="3253" spc="195">
                <a:solidFill>
                  <a:srgbClr val="000000"/>
                </a:solidFill>
                <a:latin typeface="Montserrat"/>
                <a:ea typeface="Montserrat"/>
                <a:cs typeface="Montserrat"/>
                <a:sym typeface="Montserrat"/>
              </a:rPr>
              <a:t>Phương án A: EV=75 (chắc chắn)</a:t>
            </a:r>
          </a:p>
          <a:p>
            <a:pPr algn="l">
              <a:lnSpc>
                <a:spcPts val="5303"/>
              </a:lnSpc>
              <a:spcBef>
                <a:spcPct val="0"/>
              </a:spcBef>
            </a:pPr>
            <a:r>
              <a:rPr lang="en-US" sz="3253" spc="195">
                <a:solidFill>
                  <a:srgbClr val="000000"/>
                </a:solidFill>
                <a:latin typeface="Montserrat"/>
                <a:ea typeface="Montserrat"/>
                <a:cs typeface="Montserrat"/>
                <a:sym typeface="Montserrat"/>
              </a:rPr>
              <a:t>Phương án B: EV=0.8×100+0.2×0=80</a:t>
            </a:r>
          </a:p>
          <a:p>
            <a:pPr algn="l">
              <a:lnSpc>
                <a:spcPts val="5303"/>
              </a:lnSpc>
              <a:spcBef>
                <a:spcPct val="0"/>
              </a:spcBef>
            </a:pPr>
          </a:p>
          <a:p>
            <a:pPr algn="l">
              <a:lnSpc>
                <a:spcPts val="5303"/>
              </a:lnSpc>
              <a:spcBef>
                <a:spcPct val="0"/>
              </a:spcBef>
            </a:pPr>
            <a:r>
              <a:rPr lang="en-US" b="true" sz="3253" spc="195">
                <a:solidFill>
                  <a:srgbClr val="000000"/>
                </a:solidFill>
                <a:latin typeface="Montserrat Bold"/>
                <a:ea typeface="Montserrat Bold"/>
                <a:cs typeface="Montserrat Bold"/>
                <a:sym typeface="Montserrat Bold"/>
              </a:rPr>
              <a:t>Trường hợp 2:</a:t>
            </a:r>
          </a:p>
          <a:p>
            <a:pPr algn="l">
              <a:lnSpc>
                <a:spcPts val="5303"/>
              </a:lnSpc>
              <a:spcBef>
                <a:spcPct val="0"/>
              </a:spcBef>
            </a:pPr>
            <a:r>
              <a:rPr lang="en-US" sz="3253" spc="195">
                <a:solidFill>
                  <a:srgbClr val="000000"/>
                </a:solidFill>
                <a:latin typeface="Montserrat"/>
                <a:ea typeface="Montserrat"/>
                <a:cs typeface="Montserrat"/>
                <a:sym typeface="Montserrat"/>
              </a:rPr>
              <a:t>Phương án C: EV=0.1×75=7.5</a:t>
            </a:r>
          </a:p>
          <a:p>
            <a:pPr algn="l">
              <a:lnSpc>
                <a:spcPts val="5303"/>
              </a:lnSpc>
              <a:spcBef>
                <a:spcPct val="0"/>
              </a:spcBef>
            </a:pPr>
            <a:r>
              <a:rPr lang="en-US" sz="3253" spc="195">
                <a:solidFill>
                  <a:srgbClr val="000000"/>
                </a:solidFill>
                <a:latin typeface="Montserrat"/>
                <a:ea typeface="Montserrat"/>
                <a:cs typeface="Montserrat"/>
                <a:sym typeface="Montserrat"/>
              </a:rPr>
              <a:t>Phương án D: EV=0.08×100=8</a:t>
            </a:r>
          </a:p>
        </p:txBody>
      </p:sp>
      <p:sp>
        <p:nvSpPr>
          <p:cNvPr name="TextBox 5" id="5"/>
          <p:cNvSpPr txBox="true"/>
          <p:nvPr/>
        </p:nvSpPr>
        <p:spPr>
          <a:xfrm rot="0">
            <a:off x="4156650" y="1408126"/>
            <a:ext cx="9512022" cy="762635"/>
          </a:xfrm>
          <a:prstGeom prst="rect">
            <a:avLst/>
          </a:prstGeom>
        </p:spPr>
        <p:txBody>
          <a:bodyPr anchor="t" rtlCol="false" tIns="0" lIns="0" bIns="0" rIns="0">
            <a:spAutoFit/>
          </a:bodyPr>
          <a:lstStyle/>
          <a:p>
            <a:pPr algn="ctr">
              <a:lnSpc>
                <a:spcPts val="6519"/>
              </a:lnSpc>
              <a:spcBef>
                <a:spcPct val="0"/>
              </a:spcBef>
            </a:pPr>
            <a:r>
              <a:rPr lang="en-US" b="true" sz="3999" spc="239">
                <a:solidFill>
                  <a:srgbClr val="000000"/>
                </a:solidFill>
                <a:latin typeface="Montserrat Bold"/>
                <a:ea typeface="Montserrat Bold"/>
                <a:cs typeface="Montserrat Bold"/>
                <a:sym typeface="Montserrat Bold"/>
              </a:rPr>
              <a:t>Giá trị kỳ vọng (Expected Value)</a:t>
            </a:r>
          </a:p>
        </p:txBody>
      </p:sp>
      <p:sp>
        <p:nvSpPr>
          <p:cNvPr name="TextBox 6" id="6"/>
          <p:cNvSpPr txBox="true"/>
          <p:nvPr/>
        </p:nvSpPr>
        <p:spPr>
          <a:xfrm rot="0">
            <a:off x="17081049" y="9201150"/>
            <a:ext cx="761167"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78</a:t>
            </a:r>
          </a:p>
        </p:txBody>
      </p:sp>
    </p:spTree>
  </p:cSld>
  <p:clrMapOvr>
    <a:masterClrMapping/>
  </p:clrMapOvr>
</p:sld>
</file>

<file path=ppt/slides/slide7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0" y="141268"/>
            <a:ext cx="9670644" cy="1289173"/>
          </a:xfrm>
          <a:prstGeom prst="rect">
            <a:avLst/>
          </a:prstGeom>
        </p:spPr>
        <p:txBody>
          <a:bodyPr anchor="t" rtlCol="false" tIns="0" lIns="0" bIns="0" rIns="0">
            <a:spAutoFit/>
          </a:bodyPr>
          <a:lstStyle/>
          <a:p>
            <a:pPr algn="ctr">
              <a:lnSpc>
                <a:spcPts val="5303"/>
              </a:lnSpc>
              <a:spcBef>
                <a:spcPct val="0"/>
              </a:spcBef>
            </a:pPr>
            <a:r>
              <a:rPr lang="en-US" b="true" sz="3253" spc="195">
                <a:solidFill>
                  <a:srgbClr val="000000"/>
                </a:solidFill>
                <a:latin typeface="Montserrat Bold"/>
                <a:ea typeface="Montserrat Bold"/>
                <a:cs typeface="Montserrat Bold"/>
                <a:sym typeface="Montserrat Bold"/>
              </a:rPr>
              <a:t>Ví dụ : Thí nghiệm về sự lựa chọn </a:t>
            </a:r>
          </a:p>
          <a:p>
            <a:pPr algn="ctr">
              <a:lnSpc>
                <a:spcPts val="5303"/>
              </a:lnSpc>
              <a:spcBef>
                <a:spcPct val="0"/>
              </a:spcBef>
            </a:pPr>
          </a:p>
        </p:txBody>
      </p:sp>
      <p:sp>
        <p:nvSpPr>
          <p:cNvPr name="TextBox 4" id="4"/>
          <p:cNvSpPr txBox="true"/>
          <p:nvPr/>
        </p:nvSpPr>
        <p:spPr>
          <a:xfrm rot="0">
            <a:off x="330041" y="1765238"/>
            <a:ext cx="17957959" cy="6623173"/>
          </a:xfrm>
          <a:prstGeom prst="rect">
            <a:avLst/>
          </a:prstGeom>
        </p:spPr>
        <p:txBody>
          <a:bodyPr anchor="t" rtlCol="false" tIns="0" lIns="0" bIns="0" rIns="0">
            <a:spAutoFit/>
          </a:bodyPr>
          <a:lstStyle/>
          <a:p>
            <a:pPr algn="l">
              <a:lnSpc>
                <a:spcPts val="5303"/>
              </a:lnSpc>
            </a:pPr>
            <a:r>
              <a:rPr lang="en-US" sz="3253" spc="195">
                <a:solidFill>
                  <a:srgbClr val="000000"/>
                </a:solidFill>
                <a:latin typeface="Montserrat"/>
                <a:ea typeface="Montserrat"/>
                <a:cs typeface="Montserrat"/>
                <a:sym typeface="Montserrat"/>
              </a:rPr>
              <a:t>Về các lựa chọn :</a:t>
            </a:r>
          </a:p>
          <a:p>
            <a:pPr algn="l">
              <a:lnSpc>
                <a:spcPts val="5303"/>
              </a:lnSpc>
              <a:spcBef>
                <a:spcPct val="0"/>
              </a:spcBef>
            </a:pPr>
            <a:r>
              <a:rPr lang="en-US" b="true" sz="3253" spc="195">
                <a:solidFill>
                  <a:srgbClr val="000000"/>
                </a:solidFill>
                <a:latin typeface="Montserrat Bold"/>
                <a:ea typeface="Montserrat Bold"/>
                <a:cs typeface="Montserrat Bold"/>
                <a:sym typeface="Montserrat Bold"/>
              </a:rPr>
              <a:t>Trường hợp </a:t>
            </a:r>
            <a:r>
              <a:rPr lang="en-US" b="true" sz="3253" spc="195">
                <a:solidFill>
                  <a:srgbClr val="000000"/>
                </a:solidFill>
                <a:latin typeface="Montserrat Bold"/>
                <a:ea typeface="Montserrat Bold"/>
                <a:cs typeface="Montserrat Bold"/>
                <a:sym typeface="Montserrat Bold"/>
              </a:rPr>
              <a:t>1:</a:t>
            </a:r>
          </a:p>
          <a:p>
            <a:pPr algn="l">
              <a:lnSpc>
                <a:spcPts val="5303"/>
              </a:lnSpc>
              <a:spcBef>
                <a:spcPct val="0"/>
              </a:spcBef>
            </a:pPr>
            <a:r>
              <a:rPr lang="en-US" b="true" sz="3253" spc="195">
                <a:solidFill>
                  <a:srgbClr val="000000"/>
                </a:solidFill>
                <a:latin typeface="Montserrat Bold"/>
                <a:ea typeface="Montserrat Bold"/>
                <a:cs typeface="Montserrat Bold"/>
                <a:sym typeface="Montserrat Bold"/>
              </a:rPr>
              <a:t>Lý trí:</a:t>
            </a:r>
            <a:r>
              <a:rPr lang="en-US" sz="3253" spc="195">
                <a:solidFill>
                  <a:srgbClr val="000000"/>
                </a:solidFill>
                <a:latin typeface="Montserrat"/>
                <a:ea typeface="Montserrat"/>
                <a:cs typeface="Montserrat"/>
                <a:sym typeface="Montserrat"/>
              </a:rPr>
              <a:t> Khi so sánh giá trị kỳ vọng, </a:t>
            </a:r>
            <a:r>
              <a:rPr lang="en-US" b="true" sz="3253" spc="195">
                <a:solidFill>
                  <a:srgbClr val="000000"/>
                </a:solidFill>
                <a:latin typeface="Montserrat Bold"/>
                <a:ea typeface="Montserrat Bold"/>
                <a:cs typeface="Montserrat Bold"/>
                <a:sym typeface="Montserrat Bold"/>
              </a:rPr>
              <a:t>A</a:t>
            </a:r>
            <a:r>
              <a:rPr lang="en-US" sz="3253" spc="195">
                <a:solidFill>
                  <a:srgbClr val="000000"/>
                </a:solidFill>
                <a:latin typeface="Montserrat"/>
                <a:ea typeface="Montserrat"/>
                <a:cs typeface="Montserrat"/>
                <a:sym typeface="Montserrat"/>
              </a:rPr>
              <a:t> là lựa chọn tốt hơn vì tổn thất là 75 (ít hơn 80 của </a:t>
            </a:r>
            <a:r>
              <a:rPr lang="en-US" b="true" sz="3253" spc="195">
                <a:solidFill>
                  <a:srgbClr val="000000"/>
                </a:solidFill>
                <a:latin typeface="Montserrat Bold"/>
                <a:ea typeface="Montserrat Bold"/>
                <a:cs typeface="Montserrat Bold"/>
                <a:sym typeface="Montserrat Bold"/>
              </a:rPr>
              <a:t>B</a:t>
            </a:r>
            <a:r>
              <a:rPr lang="en-US" sz="3253" spc="195">
                <a:solidFill>
                  <a:srgbClr val="000000"/>
                </a:solidFill>
                <a:latin typeface="Montserrat"/>
                <a:ea typeface="Montserrat"/>
                <a:cs typeface="Montserrat"/>
                <a:sym typeface="Montserrat"/>
              </a:rPr>
              <a:t>).</a:t>
            </a:r>
          </a:p>
          <a:p>
            <a:pPr algn="l">
              <a:lnSpc>
                <a:spcPts val="5303"/>
              </a:lnSpc>
              <a:spcBef>
                <a:spcPct val="0"/>
              </a:spcBef>
            </a:pPr>
            <a:r>
              <a:rPr lang="en-US" b="true" sz="3253" spc="195">
                <a:solidFill>
                  <a:srgbClr val="000000"/>
                </a:solidFill>
                <a:latin typeface="Montserrat Bold"/>
                <a:ea typeface="Montserrat Bold"/>
                <a:cs typeface="Montserrat Bold"/>
                <a:sym typeface="Montserrat Bold"/>
              </a:rPr>
              <a:t>Thực tế:</a:t>
            </a:r>
            <a:r>
              <a:rPr lang="en-US" sz="3253" spc="195">
                <a:solidFill>
                  <a:srgbClr val="000000"/>
                </a:solidFill>
                <a:latin typeface="Montserrat"/>
                <a:ea typeface="Montserrat"/>
                <a:cs typeface="Montserrat"/>
                <a:sym typeface="Montserrat"/>
              </a:rPr>
              <a:t> Đa số mọi người chọn </a:t>
            </a:r>
            <a:r>
              <a:rPr lang="en-US" b="true" sz="3253" spc="195">
                <a:solidFill>
                  <a:srgbClr val="000000"/>
                </a:solidFill>
                <a:latin typeface="Montserrat Bold"/>
                <a:ea typeface="Montserrat Bold"/>
                <a:cs typeface="Montserrat Bold"/>
                <a:sym typeface="Montserrat Bold"/>
              </a:rPr>
              <a:t>B</a:t>
            </a:r>
            <a:r>
              <a:rPr lang="en-US" sz="3253" spc="195">
                <a:solidFill>
                  <a:srgbClr val="000000"/>
                </a:solidFill>
                <a:latin typeface="Montserrat"/>
                <a:ea typeface="Montserrat"/>
                <a:cs typeface="Montserrat"/>
                <a:sym typeface="Montserrat"/>
              </a:rPr>
              <a:t> vì họ muốn tránh sự chắc chắn về tổn thất (hiệu ứng chắc chắn). Lựa chọn này phi lý trí vì nó không tối ưu về mặt giá trị kỳ vọng.</a:t>
            </a:r>
          </a:p>
          <a:p>
            <a:pPr algn="l">
              <a:lnSpc>
                <a:spcPts val="5303"/>
              </a:lnSpc>
              <a:spcBef>
                <a:spcPct val="0"/>
              </a:spcBef>
            </a:pPr>
            <a:r>
              <a:rPr lang="en-US" b="true" sz="3253" spc="195">
                <a:solidFill>
                  <a:srgbClr val="000000"/>
                </a:solidFill>
                <a:latin typeface="Montserrat Bold"/>
                <a:ea typeface="Montserrat Bold"/>
                <a:cs typeface="Montserrat Bold"/>
                <a:sym typeface="Montserrat Bold"/>
              </a:rPr>
              <a:t>Trường hợp 2:</a:t>
            </a:r>
          </a:p>
          <a:p>
            <a:pPr algn="l">
              <a:lnSpc>
                <a:spcPts val="5303"/>
              </a:lnSpc>
              <a:spcBef>
                <a:spcPct val="0"/>
              </a:spcBef>
            </a:pPr>
            <a:r>
              <a:rPr lang="en-US" b="true" sz="3253" spc="195">
                <a:solidFill>
                  <a:srgbClr val="000000"/>
                </a:solidFill>
                <a:latin typeface="Montserrat Bold"/>
                <a:ea typeface="Montserrat Bold"/>
                <a:cs typeface="Montserrat Bold"/>
                <a:sym typeface="Montserrat Bold"/>
              </a:rPr>
              <a:t>Lý trí:</a:t>
            </a:r>
            <a:r>
              <a:rPr lang="en-US" sz="3253" spc="195">
                <a:solidFill>
                  <a:srgbClr val="000000"/>
                </a:solidFill>
                <a:latin typeface="Montserrat"/>
                <a:ea typeface="Montserrat"/>
                <a:cs typeface="Montserrat"/>
                <a:sym typeface="Montserrat"/>
              </a:rPr>
              <a:t> C là lựa chọn tốt hơn vì tổn thất kỳ vọng (7.5) thấp hơn D (8).</a:t>
            </a:r>
          </a:p>
          <a:p>
            <a:pPr algn="l">
              <a:lnSpc>
                <a:spcPts val="5303"/>
              </a:lnSpc>
              <a:spcBef>
                <a:spcPct val="0"/>
              </a:spcBef>
            </a:pPr>
            <a:r>
              <a:rPr lang="en-US" b="true" sz="3253" spc="195">
                <a:solidFill>
                  <a:srgbClr val="000000"/>
                </a:solidFill>
                <a:latin typeface="Montserrat Bold"/>
                <a:ea typeface="Montserrat Bold"/>
                <a:cs typeface="Montserrat Bold"/>
                <a:sym typeface="Montserrat Bold"/>
              </a:rPr>
              <a:t>Thực tế: </a:t>
            </a:r>
            <a:r>
              <a:rPr lang="en-US" sz="3253" spc="195">
                <a:solidFill>
                  <a:srgbClr val="000000"/>
                </a:solidFill>
                <a:latin typeface="Montserrat"/>
                <a:ea typeface="Montserrat"/>
                <a:cs typeface="Montserrat"/>
                <a:sym typeface="Montserrat"/>
              </a:rPr>
              <a:t>Đa số mọi người chọn C, điều này hợp lý với lý thuyết tối ưu.</a:t>
            </a:r>
          </a:p>
        </p:txBody>
      </p:sp>
      <p:sp>
        <p:nvSpPr>
          <p:cNvPr name="TextBox 5" id="5"/>
          <p:cNvSpPr txBox="true"/>
          <p:nvPr/>
        </p:nvSpPr>
        <p:spPr>
          <a:xfrm rot="0">
            <a:off x="16968151" y="9201150"/>
            <a:ext cx="746046"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79</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848571" y="8919661"/>
            <a:ext cx="3870946" cy="950141"/>
          </a:xfrm>
          <a:custGeom>
            <a:avLst/>
            <a:gdLst/>
            <a:ahLst/>
            <a:cxnLst/>
            <a:rect r="r" b="b" t="t" l="l"/>
            <a:pathLst>
              <a:path h="950141" w="3870946">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472906" y="-2364815"/>
            <a:ext cx="4980952" cy="3731186"/>
          </a:xfrm>
          <a:custGeom>
            <a:avLst/>
            <a:gdLst/>
            <a:ahLst/>
            <a:cxnLst/>
            <a:rect r="r" b="b" t="t" l="l"/>
            <a:pathLst>
              <a:path h="3731186" w="4980952">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3431074" y="8919661"/>
            <a:ext cx="2587020" cy="2386526"/>
          </a:xfrm>
          <a:custGeom>
            <a:avLst/>
            <a:gdLst/>
            <a:ahLst/>
            <a:cxnLst/>
            <a:rect r="r" b="b" t="t" l="l"/>
            <a:pathLst>
              <a:path h="2386526" w="2587020">
                <a:moveTo>
                  <a:pt x="0" y="0"/>
                </a:moveTo>
                <a:lnTo>
                  <a:pt x="2587019" y="0"/>
                </a:lnTo>
                <a:lnTo>
                  <a:pt x="2587019" y="2386525"/>
                </a:lnTo>
                <a:lnTo>
                  <a:pt x="0" y="23865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848571" y="-744412"/>
            <a:ext cx="2597326" cy="2796583"/>
          </a:xfrm>
          <a:custGeom>
            <a:avLst/>
            <a:gdLst/>
            <a:ahLst/>
            <a:cxnLst/>
            <a:rect r="r" b="b" t="t" l="l"/>
            <a:pathLst>
              <a:path h="2796583" w="2597326">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TextBox 7" id="7"/>
          <p:cNvSpPr txBox="true"/>
          <p:nvPr/>
        </p:nvSpPr>
        <p:spPr>
          <a:xfrm rot="0">
            <a:off x="1086902" y="3353556"/>
            <a:ext cx="16230600" cy="2158365"/>
          </a:xfrm>
          <a:prstGeom prst="rect">
            <a:avLst/>
          </a:prstGeom>
        </p:spPr>
        <p:txBody>
          <a:bodyPr anchor="t" rtlCol="false" tIns="0" lIns="0" bIns="0" rIns="0">
            <a:spAutoFit/>
          </a:bodyPr>
          <a:lstStyle/>
          <a:p>
            <a:pPr algn="l">
              <a:lnSpc>
                <a:spcPts val="4320"/>
              </a:lnSpc>
              <a:spcBef>
                <a:spcPct val="0"/>
              </a:spcBef>
            </a:pPr>
            <a:r>
              <a:rPr lang="en-US" b="true" sz="3200" spc="192">
                <a:solidFill>
                  <a:srgbClr val="000000"/>
                </a:solidFill>
                <a:latin typeface="Montserrat Medium"/>
                <a:ea typeface="Montserrat Medium"/>
                <a:cs typeface="Montserrat Medium"/>
                <a:sym typeface="Montserrat Medium"/>
              </a:rPr>
              <a:t>Các ràng buộc cần thiết để đảm bảo các sở thích của một cá nhân (hoặc tác nhân) là hợp lý khi họ đưa ra quyết định trong điều kiện không chắc chắn. Chúng ta thể hiện sở thích của mình bằng các toán tử sau:</a:t>
            </a:r>
          </a:p>
        </p:txBody>
      </p:sp>
      <p:sp>
        <p:nvSpPr>
          <p:cNvPr name="TextBox 8" id="8"/>
          <p:cNvSpPr txBox="true"/>
          <p:nvPr/>
        </p:nvSpPr>
        <p:spPr>
          <a:xfrm rot="0">
            <a:off x="1429084" y="639122"/>
            <a:ext cx="14312038" cy="1818640"/>
          </a:xfrm>
          <a:prstGeom prst="rect">
            <a:avLst/>
          </a:prstGeom>
        </p:spPr>
        <p:txBody>
          <a:bodyPr anchor="t" rtlCol="false" tIns="0" lIns="0" bIns="0" rIns="0">
            <a:spAutoFit/>
          </a:bodyPr>
          <a:lstStyle/>
          <a:p>
            <a:pPr algn="l">
              <a:lnSpc>
                <a:spcPts val="7204"/>
              </a:lnSpc>
            </a:pPr>
            <a:r>
              <a:rPr lang="en-US" sz="5499" b="true">
                <a:solidFill>
                  <a:srgbClr val="100F0D"/>
                </a:solidFill>
                <a:latin typeface="Montserrat Bold"/>
                <a:ea typeface="Montserrat Bold"/>
                <a:cs typeface="Montserrat Bold"/>
                <a:sym typeface="Montserrat Bold"/>
              </a:rPr>
              <a:t>Constraints on Rational Preferences (Ràng buộc trên các sở thích hợp lý) </a:t>
            </a:r>
          </a:p>
        </p:txBody>
      </p:sp>
      <p:sp>
        <p:nvSpPr>
          <p:cNvPr name="TextBox 9" id="9"/>
          <p:cNvSpPr txBox="true"/>
          <p:nvPr/>
        </p:nvSpPr>
        <p:spPr>
          <a:xfrm rot="0">
            <a:off x="789023" y="5864346"/>
            <a:ext cx="16827698" cy="1615440"/>
          </a:xfrm>
          <a:prstGeom prst="rect">
            <a:avLst/>
          </a:prstGeom>
        </p:spPr>
        <p:txBody>
          <a:bodyPr anchor="t" rtlCol="false" tIns="0" lIns="0" bIns="0" rIns="0">
            <a:spAutoFit/>
          </a:bodyPr>
          <a:lstStyle/>
          <a:p>
            <a:pPr algn="l" marL="690882" indent="-345441" lvl="1">
              <a:lnSpc>
                <a:spcPts val="4320"/>
              </a:lnSpc>
              <a:buFont typeface="Arial"/>
              <a:buChar char="•"/>
            </a:pPr>
            <a:r>
              <a:rPr lang="en-US" b="true" sz="3200" spc="192">
                <a:solidFill>
                  <a:srgbClr val="000000"/>
                </a:solidFill>
                <a:latin typeface="Montserrat Medium"/>
                <a:ea typeface="Montserrat Medium"/>
                <a:cs typeface="Montserrat Medium"/>
                <a:sym typeface="Montserrat Medium"/>
              </a:rPr>
              <a:t>A ≻ B: Nếu chúng ta ưa thích A hơn B.</a:t>
            </a:r>
          </a:p>
          <a:p>
            <a:pPr algn="l" marL="690882" indent="-345441" lvl="1">
              <a:lnSpc>
                <a:spcPts val="4320"/>
              </a:lnSpc>
              <a:buFont typeface="Arial"/>
              <a:buChar char="•"/>
            </a:pPr>
            <a:r>
              <a:rPr lang="en-US" b="true" sz="3200" spc="192">
                <a:solidFill>
                  <a:srgbClr val="000000"/>
                </a:solidFill>
                <a:latin typeface="Montserrat Medium"/>
                <a:ea typeface="Montserrat Medium"/>
                <a:cs typeface="Montserrat Medium"/>
                <a:sym typeface="Montserrat Medium"/>
              </a:rPr>
              <a:t>A ∼ B: Nếu chúng ta không phân biệt được sự khác biệt giữa A và B.</a:t>
            </a:r>
          </a:p>
          <a:p>
            <a:pPr algn="l" marL="690882" indent="-345441" lvl="1">
              <a:lnSpc>
                <a:spcPts val="4320"/>
              </a:lnSpc>
              <a:buFont typeface="Arial"/>
              <a:buChar char="•"/>
            </a:pPr>
            <a:r>
              <a:rPr lang="en-US" b="true" sz="3200" spc="192">
                <a:solidFill>
                  <a:srgbClr val="000000"/>
                </a:solidFill>
                <a:latin typeface="Montserrat Medium"/>
                <a:ea typeface="Montserrat Medium"/>
                <a:cs typeface="Montserrat Medium"/>
                <a:sym typeface="Montserrat Medium"/>
              </a:rPr>
              <a:t>A ⪰ B: Nếu chúng ta ưa thích A hơn hoặc không phân biệt giữa A và B.</a:t>
            </a:r>
          </a:p>
        </p:txBody>
      </p:sp>
      <p:sp>
        <p:nvSpPr>
          <p:cNvPr name="TextBox 10" id="10"/>
          <p:cNvSpPr txBox="true"/>
          <p:nvPr/>
        </p:nvSpPr>
        <p:spPr>
          <a:xfrm rot="0">
            <a:off x="16941362" y="9201150"/>
            <a:ext cx="799624"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08</a:t>
            </a:r>
          </a:p>
        </p:txBody>
      </p:sp>
    </p:spTree>
  </p:cSld>
  <p:clrMapOvr>
    <a:masterClrMapping/>
  </p:clrMapOvr>
</p:sld>
</file>

<file path=ppt/slides/slide8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4376838" y="1741170"/>
            <a:ext cx="9905394" cy="8545830"/>
          </a:xfrm>
          <a:custGeom>
            <a:avLst/>
            <a:gdLst/>
            <a:ahLst/>
            <a:cxnLst/>
            <a:rect r="r" b="b" t="t" l="l"/>
            <a:pathLst>
              <a:path h="8545830" w="9905394">
                <a:moveTo>
                  <a:pt x="0" y="0"/>
                </a:moveTo>
                <a:lnTo>
                  <a:pt x="9905393" y="0"/>
                </a:lnTo>
                <a:lnTo>
                  <a:pt x="9905393" y="8545830"/>
                </a:lnTo>
                <a:lnTo>
                  <a:pt x="0" y="8545830"/>
                </a:lnTo>
                <a:lnTo>
                  <a:pt x="0" y="0"/>
                </a:lnTo>
                <a:close/>
              </a:path>
            </a:pathLst>
          </a:custGeom>
          <a:blipFill>
            <a:blip r:embed="rId3"/>
            <a:stretch>
              <a:fillRect l="0" t="0" r="0" b="0"/>
            </a:stretch>
          </a:blipFill>
        </p:spPr>
      </p:sp>
      <p:sp>
        <p:nvSpPr>
          <p:cNvPr name="TextBox 4" id="4"/>
          <p:cNvSpPr txBox="true"/>
          <p:nvPr/>
        </p:nvSpPr>
        <p:spPr>
          <a:xfrm rot="0">
            <a:off x="4381623" y="566420"/>
            <a:ext cx="8879681" cy="1581785"/>
          </a:xfrm>
          <a:prstGeom prst="rect">
            <a:avLst/>
          </a:prstGeom>
        </p:spPr>
        <p:txBody>
          <a:bodyPr anchor="t" rtlCol="false" tIns="0" lIns="0" bIns="0" rIns="0">
            <a:spAutoFit/>
          </a:bodyPr>
          <a:lstStyle/>
          <a:p>
            <a:pPr algn="ctr">
              <a:lnSpc>
                <a:spcPts val="6520"/>
              </a:lnSpc>
            </a:pPr>
            <a:r>
              <a:rPr lang="en-US" b="true" sz="4000" spc="240">
                <a:solidFill>
                  <a:srgbClr val="000000"/>
                </a:solidFill>
                <a:latin typeface="Montserrat Bold"/>
                <a:ea typeface="Montserrat Bold"/>
                <a:cs typeface="Montserrat Bold"/>
                <a:sym typeface="Montserrat Bold"/>
              </a:rPr>
              <a:t>Code Python của Irrationality </a:t>
            </a:r>
          </a:p>
          <a:p>
            <a:pPr algn="ctr">
              <a:lnSpc>
                <a:spcPts val="6520"/>
              </a:lnSpc>
              <a:spcBef>
                <a:spcPct val="0"/>
              </a:spcBef>
            </a:pPr>
            <a:r>
              <a:rPr lang="en-US" b="true" sz="4000" spc="240">
                <a:solidFill>
                  <a:srgbClr val="000000"/>
                </a:solidFill>
                <a:latin typeface="Montserrat Bold"/>
                <a:ea typeface="Montserrat Bold"/>
                <a:cs typeface="Montserrat Bold"/>
                <a:sym typeface="Montserrat Bold"/>
              </a:rPr>
              <a:t> </a:t>
            </a:r>
          </a:p>
        </p:txBody>
      </p:sp>
      <p:sp>
        <p:nvSpPr>
          <p:cNvPr name="TextBox 5" id="5"/>
          <p:cNvSpPr txBox="true"/>
          <p:nvPr/>
        </p:nvSpPr>
        <p:spPr>
          <a:xfrm rot="0">
            <a:off x="16941362" y="9201150"/>
            <a:ext cx="799624"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80</a:t>
            </a:r>
          </a:p>
        </p:txBody>
      </p:sp>
    </p:spTree>
  </p:cSld>
  <p:clrMapOvr>
    <a:masterClrMapping/>
  </p:clrMapOvr>
</p:sld>
</file>

<file path=ppt/slides/slide8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732164" y="1708258"/>
            <a:ext cx="15527136" cy="8578742"/>
          </a:xfrm>
          <a:custGeom>
            <a:avLst/>
            <a:gdLst/>
            <a:ahLst/>
            <a:cxnLst/>
            <a:rect r="r" b="b" t="t" l="l"/>
            <a:pathLst>
              <a:path h="8578742" w="15527136">
                <a:moveTo>
                  <a:pt x="0" y="0"/>
                </a:moveTo>
                <a:lnTo>
                  <a:pt x="15527136" y="0"/>
                </a:lnTo>
                <a:lnTo>
                  <a:pt x="15527136" y="8578742"/>
                </a:lnTo>
                <a:lnTo>
                  <a:pt x="0" y="8578742"/>
                </a:lnTo>
                <a:lnTo>
                  <a:pt x="0" y="0"/>
                </a:lnTo>
                <a:close/>
              </a:path>
            </a:pathLst>
          </a:custGeom>
          <a:blipFill>
            <a:blip r:embed="rId3"/>
            <a:stretch>
              <a:fillRect l="0" t="0" r="0" b="0"/>
            </a:stretch>
          </a:blipFill>
        </p:spPr>
      </p:sp>
      <p:sp>
        <p:nvSpPr>
          <p:cNvPr name="TextBox 4" id="4"/>
          <p:cNvSpPr txBox="true"/>
          <p:nvPr/>
        </p:nvSpPr>
        <p:spPr>
          <a:xfrm rot="0">
            <a:off x="4381623" y="566420"/>
            <a:ext cx="8879681" cy="1581785"/>
          </a:xfrm>
          <a:prstGeom prst="rect">
            <a:avLst/>
          </a:prstGeom>
        </p:spPr>
        <p:txBody>
          <a:bodyPr anchor="t" rtlCol="false" tIns="0" lIns="0" bIns="0" rIns="0">
            <a:spAutoFit/>
          </a:bodyPr>
          <a:lstStyle/>
          <a:p>
            <a:pPr algn="ctr">
              <a:lnSpc>
                <a:spcPts val="6520"/>
              </a:lnSpc>
            </a:pPr>
            <a:r>
              <a:rPr lang="en-US" b="true" sz="4000" spc="240">
                <a:solidFill>
                  <a:srgbClr val="000000"/>
                </a:solidFill>
                <a:latin typeface="Montserrat Bold"/>
                <a:ea typeface="Montserrat Bold"/>
                <a:cs typeface="Montserrat Bold"/>
                <a:sym typeface="Montserrat Bold"/>
              </a:rPr>
              <a:t>Code Python của Irrationality </a:t>
            </a:r>
          </a:p>
          <a:p>
            <a:pPr algn="ctr">
              <a:lnSpc>
                <a:spcPts val="6520"/>
              </a:lnSpc>
              <a:spcBef>
                <a:spcPct val="0"/>
              </a:spcBef>
            </a:pPr>
            <a:r>
              <a:rPr lang="en-US" b="true" sz="4000" spc="240">
                <a:solidFill>
                  <a:srgbClr val="000000"/>
                </a:solidFill>
                <a:latin typeface="Montserrat Bold"/>
                <a:ea typeface="Montserrat Bold"/>
                <a:cs typeface="Montserrat Bold"/>
                <a:sym typeface="Montserrat Bold"/>
              </a:rPr>
              <a:t> </a:t>
            </a:r>
          </a:p>
        </p:txBody>
      </p:sp>
      <p:sp>
        <p:nvSpPr>
          <p:cNvPr name="TextBox 5" id="5"/>
          <p:cNvSpPr txBox="true"/>
          <p:nvPr/>
        </p:nvSpPr>
        <p:spPr>
          <a:xfrm rot="0">
            <a:off x="17024289" y="9201150"/>
            <a:ext cx="633770"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81</a:t>
            </a:r>
          </a:p>
        </p:txBody>
      </p:sp>
    </p:spTree>
  </p:cSld>
  <p:clrMapOvr>
    <a:masterClrMapping/>
  </p:clrMapOvr>
</p:sld>
</file>

<file path=ppt/slides/slide8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514350" y="4903597"/>
            <a:ext cx="17259300" cy="1172210"/>
          </a:xfrm>
          <a:prstGeom prst="rect">
            <a:avLst/>
          </a:prstGeom>
        </p:spPr>
        <p:txBody>
          <a:bodyPr anchor="t" rtlCol="false" tIns="0" lIns="0" bIns="0" rIns="0">
            <a:spAutoFit/>
          </a:bodyPr>
          <a:lstStyle/>
          <a:p>
            <a:pPr algn="ctr" marL="0" indent="0" lvl="1">
              <a:lnSpc>
                <a:spcPts val="9519"/>
              </a:lnSpc>
            </a:pPr>
            <a:r>
              <a:rPr lang="en-US" b="true" sz="6999" spc="286">
                <a:solidFill>
                  <a:srgbClr val="032649"/>
                </a:solidFill>
                <a:latin typeface="Montserrat Heavy"/>
                <a:ea typeface="Montserrat Heavy"/>
                <a:cs typeface="Montserrat Heavy"/>
                <a:sym typeface="Montserrat Heavy"/>
              </a:rPr>
              <a:t>Kết luận</a:t>
            </a:r>
          </a:p>
        </p:txBody>
      </p:sp>
      <p:sp>
        <p:nvSpPr>
          <p:cNvPr name="TextBox 4" id="4"/>
          <p:cNvSpPr txBox="true"/>
          <p:nvPr/>
        </p:nvSpPr>
        <p:spPr>
          <a:xfrm rot="0">
            <a:off x="8757880" y="3016209"/>
            <a:ext cx="772239" cy="1390650"/>
          </a:xfrm>
          <a:prstGeom prst="rect">
            <a:avLst/>
          </a:prstGeom>
        </p:spPr>
        <p:txBody>
          <a:bodyPr anchor="t" rtlCol="false" tIns="0" lIns="0" bIns="0" rIns="0">
            <a:spAutoFit/>
          </a:bodyPr>
          <a:lstStyle/>
          <a:p>
            <a:pPr algn="ctr">
              <a:lnSpc>
                <a:spcPts val="10799"/>
              </a:lnSpc>
            </a:pPr>
            <a:r>
              <a:rPr lang="en-US" sz="9999">
                <a:solidFill>
                  <a:srgbClr val="032649"/>
                </a:solidFill>
                <a:latin typeface="Sigmar One"/>
                <a:ea typeface="Sigmar One"/>
                <a:cs typeface="Sigmar One"/>
                <a:sym typeface="Sigmar One"/>
              </a:rPr>
              <a:t>3</a:t>
            </a:r>
          </a:p>
        </p:txBody>
      </p:sp>
      <p:sp>
        <p:nvSpPr>
          <p:cNvPr name="Freeform 5" id="5"/>
          <p:cNvSpPr/>
          <p:nvPr/>
        </p:nvSpPr>
        <p:spPr>
          <a:xfrm flipH="false" flipV="false" rot="0">
            <a:off x="-1772987" y="8460512"/>
            <a:ext cx="4051334" cy="2765036"/>
          </a:xfrm>
          <a:custGeom>
            <a:avLst/>
            <a:gdLst/>
            <a:ahLst/>
            <a:cxnLst/>
            <a:rect r="r" b="b" t="t" l="l"/>
            <a:pathLst>
              <a:path h="2765036" w="4051334">
                <a:moveTo>
                  <a:pt x="0" y="0"/>
                </a:moveTo>
                <a:lnTo>
                  <a:pt x="4051334" y="0"/>
                </a:lnTo>
                <a:lnTo>
                  <a:pt x="4051334" y="2765035"/>
                </a:lnTo>
                <a:lnTo>
                  <a:pt x="0" y="27650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1256101">
            <a:off x="15960637" y="-944160"/>
            <a:ext cx="2597326" cy="2796583"/>
          </a:xfrm>
          <a:custGeom>
            <a:avLst/>
            <a:gdLst/>
            <a:ahLst/>
            <a:cxnLst/>
            <a:rect r="r" b="b" t="t" l="l"/>
            <a:pathLst>
              <a:path h="2796583" w="2597326">
                <a:moveTo>
                  <a:pt x="0" y="0"/>
                </a:moveTo>
                <a:lnTo>
                  <a:pt x="2597326" y="0"/>
                </a:lnTo>
                <a:lnTo>
                  <a:pt x="2597326" y="2796583"/>
                </a:lnTo>
                <a:lnTo>
                  <a:pt x="0" y="27965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false" rot="0">
            <a:off x="17259300" y="8028359"/>
            <a:ext cx="2892762" cy="2919301"/>
          </a:xfrm>
          <a:custGeom>
            <a:avLst/>
            <a:gdLst/>
            <a:ahLst/>
            <a:cxnLst/>
            <a:rect r="r" b="b" t="t" l="l"/>
            <a:pathLst>
              <a:path h="2919301" w="2892762">
                <a:moveTo>
                  <a:pt x="0" y="0"/>
                </a:moveTo>
                <a:lnTo>
                  <a:pt x="2892762" y="0"/>
                </a:lnTo>
                <a:lnTo>
                  <a:pt x="2892762" y="2919300"/>
                </a:lnTo>
                <a:lnTo>
                  <a:pt x="0" y="29193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TextBox 8" id="8"/>
          <p:cNvSpPr txBox="true"/>
          <p:nvPr/>
        </p:nvSpPr>
        <p:spPr>
          <a:xfrm rot="0">
            <a:off x="16967318" y="9201150"/>
            <a:ext cx="747712"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82</a:t>
            </a:r>
          </a:p>
        </p:txBody>
      </p:sp>
    </p:spTree>
  </p:cSld>
  <p:clrMapOvr>
    <a:masterClrMapping/>
  </p:clrMapOvr>
</p:sld>
</file>

<file path=ppt/slides/slide8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pic>
        <p:nvPicPr>
          <p:cNvPr name="Picture 3" id="3"/>
          <p:cNvPicPr>
            <a:picLocks noChangeAspect="true"/>
          </p:cNvPicPr>
          <p:nvPr/>
        </p:nvPicPr>
        <p:blipFill>
          <a:blip r:embed="rId3"/>
          <a:srcRect l="0" t="0" r="0" b="0"/>
          <a:stretch>
            <a:fillRect/>
          </a:stretch>
        </p:blipFill>
        <p:spPr>
          <a:xfrm flipH="false" flipV="false" rot="0">
            <a:off x="11340176" y="415153"/>
            <a:ext cx="880488" cy="814451"/>
          </a:xfrm>
          <a:prstGeom prst="rect">
            <a:avLst/>
          </a:prstGeom>
        </p:spPr>
      </p:pic>
      <p:sp>
        <p:nvSpPr>
          <p:cNvPr name="TextBox 4" id="4"/>
          <p:cNvSpPr txBox="true"/>
          <p:nvPr/>
        </p:nvSpPr>
        <p:spPr>
          <a:xfrm rot="0">
            <a:off x="7290792" y="177028"/>
            <a:ext cx="3706416" cy="1148715"/>
          </a:xfrm>
          <a:prstGeom prst="rect">
            <a:avLst/>
          </a:prstGeom>
        </p:spPr>
        <p:txBody>
          <a:bodyPr anchor="t" rtlCol="false" tIns="0" lIns="0" bIns="0" rIns="0">
            <a:spAutoFit/>
          </a:bodyPr>
          <a:lstStyle/>
          <a:p>
            <a:pPr algn="ctr">
              <a:lnSpc>
                <a:spcPts val="9780"/>
              </a:lnSpc>
              <a:spcBef>
                <a:spcPct val="0"/>
              </a:spcBef>
            </a:pPr>
            <a:r>
              <a:rPr lang="en-US" b="true" sz="6000" spc="359">
                <a:solidFill>
                  <a:srgbClr val="000000"/>
                </a:solidFill>
                <a:latin typeface="Montserrat Bold"/>
                <a:ea typeface="Montserrat Bold"/>
                <a:cs typeface="Montserrat Bold"/>
                <a:sym typeface="Montserrat Bold"/>
              </a:rPr>
              <a:t>Ưu điểm</a:t>
            </a:r>
          </a:p>
        </p:txBody>
      </p:sp>
      <p:sp>
        <p:nvSpPr>
          <p:cNvPr name="TextBox 5" id="5"/>
          <p:cNvSpPr txBox="true"/>
          <p:nvPr/>
        </p:nvSpPr>
        <p:spPr>
          <a:xfrm rot="0">
            <a:off x="498683" y="1356567"/>
            <a:ext cx="10751619" cy="1581988"/>
          </a:xfrm>
          <a:prstGeom prst="rect">
            <a:avLst/>
          </a:prstGeom>
        </p:spPr>
        <p:txBody>
          <a:bodyPr anchor="t" rtlCol="false" tIns="0" lIns="0" bIns="0" rIns="0">
            <a:spAutoFit/>
          </a:bodyPr>
          <a:lstStyle/>
          <a:p>
            <a:pPr algn="l" marL="861996" indent="-430998" lvl="1">
              <a:lnSpc>
                <a:spcPts val="6507"/>
              </a:lnSpc>
              <a:buFont typeface="Arial"/>
              <a:buChar char="•"/>
            </a:pPr>
            <a:r>
              <a:rPr lang="en-US" b="true" sz="3992" spc="239">
                <a:solidFill>
                  <a:srgbClr val="000000"/>
                </a:solidFill>
                <a:latin typeface="Montserrat Bold"/>
                <a:ea typeface="Montserrat Bold"/>
                <a:cs typeface="Montserrat Bold"/>
                <a:sym typeface="Montserrat Bold"/>
              </a:rPr>
              <a:t>Dễ hiểu và áp dụng trong thực tế</a:t>
            </a:r>
          </a:p>
          <a:p>
            <a:pPr algn="l">
              <a:lnSpc>
                <a:spcPts val="6519"/>
              </a:lnSpc>
            </a:pPr>
          </a:p>
        </p:txBody>
      </p:sp>
      <p:sp>
        <p:nvSpPr>
          <p:cNvPr name="TextBox 6" id="6"/>
          <p:cNvSpPr txBox="true"/>
          <p:nvPr/>
        </p:nvSpPr>
        <p:spPr>
          <a:xfrm rot="0">
            <a:off x="1245525" y="2114224"/>
            <a:ext cx="16553399" cy="1188720"/>
          </a:xfrm>
          <a:prstGeom prst="rect">
            <a:avLst/>
          </a:prstGeom>
        </p:spPr>
        <p:txBody>
          <a:bodyPr anchor="t" rtlCol="false" tIns="0" lIns="0" bIns="0" rIns="0">
            <a:spAutoFit/>
          </a:bodyPr>
          <a:lstStyle/>
          <a:p>
            <a:pPr algn="l">
              <a:lnSpc>
                <a:spcPts val="4890"/>
              </a:lnSpc>
              <a:spcBef>
                <a:spcPct val="0"/>
              </a:spcBef>
            </a:pPr>
            <a:r>
              <a:rPr lang="en-US" b="true" sz="3000" spc="179">
                <a:solidFill>
                  <a:srgbClr val="000000"/>
                </a:solidFill>
                <a:latin typeface="Montserrat Medium"/>
                <a:ea typeface="Montserrat Medium"/>
                <a:cs typeface="Montserrat Medium"/>
                <a:sym typeface="Montserrat Medium"/>
              </a:rPr>
              <a:t>C</a:t>
            </a:r>
            <a:r>
              <a:rPr lang="en-US" b="true" sz="3000" spc="179">
                <a:solidFill>
                  <a:srgbClr val="000000"/>
                </a:solidFill>
                <a:latin typeface="Montserrat Medium"/>
                <a:ea typeface="Montserrat Medium"/>
                <a:cs typeface="Montserrat Medium"/>
                <a:sym typeface="Montserrat Medium"/>
              </a:rPr>
              <a:t>ó thể áp dụng rộng rãi trong các lĩnh vực như kinh doanh, tài chính, y tế, và trí tuệ nhân tạo.</a:t>
            </a:r>
          </a:p>
        </p:txBody>
      </p:sp>
      <p:sp>
        <p:nvSpPr>
          <p:cNvPr name="TextBox 7" id="7"/>
          <p:cNvSpPr txBox="true"/>
          <p:nvPr/>
        </p:nvSpPr>
        <p:spPr>
          <a:xfrm rot="0">
            <a:off x="498683" y="3331519"/>
            <a:ext cx="5822345" cy="763041"/>
          </a:xfrm>
          <a:prstGeom prst="rect">
            <a:avLst/>
          </a:prstGeom>
        </p:spPr>
        <p:txBody>
          <a:bodyPr anchor="t" rtlCol="false" tIns="0" lIns="0" bIns="0" rIns="0">
            <a:spAutoFit/>
          </a:bodyPr>
          <a:lstStyle/>
          <a:p>
            <a:pPr algn="l" marL="861996" indent="-430998" lvl="1">
              <a:lnSpc>
                <a:spcPts val="6507"/>
              </a:lnSpc>
              <a:buFont typeface="Arial"/>
              <a:buChar char="•"/>
            </a:pPr>
            <a:r>
              <a:rPr lang="en-US" b="true" sz="3992" spc="239">
                <a:solidFill>
                  <a:srgbClr val="000000"/>
                </a:solidFill>
                <a:latin typeface="Montserrat Bold"/>
                <a:ea typeface="Montserrat Bold"/>
                <a:cs typeface="Montserrat Bold"/>
                <a:sym typeface="Montserrat Bold"/>
              </a:rPr>
              <a:t>Tính linh hoạt</a:t>
            </a:r>
          </a:p>
        </p:txBody>
      </p:sp>
      <p:sp>
        <p:nvSpPr>
          <p:cNvPr name="TextBox 8" id="8"/>
          <p:cNvSpPr txBox="true"/>
          <p:nvPr/>
        </p:nvSpPr>
        <p:spPr>
          <a:xfrm rot="0">
            <a:off x="1245525" y="4170759"/>
            <a:ext cx="11698982" cy="569595"/>
          </a:xfrm>
          <a:prstGeom prst="rect">
            <a:avLst/>
          </a:prstGeom>
        </p:spPr>
        <p:txBody>
          <a:bodyPr anchor="t" rtlCol="false" tIns="0" lIns="0" bIns="0" rIns="0">
            <a:spAutoFit/>
          </a:bodyPr>
          <a:lstStyle/>
          <a:p>
            <a:pPr algn="l">
              <a:lnSpc>
                <a:spcPts val="4890"/>
              </a:lnSpc>
              <a:spcBef>
                <a:spcPct val="0"/>
              </a:spcBef>
            </a:pPr>
            <a:r>
              <a:rPr lang="en-US" sz="3000" spc="179">
                <a:solidFill>
                  <a:srgbClr val="000000"/>
                </a:solidFill>
                <a:latin typeface="Montserrat"/>
                <a:ea typeface="Montserrat"/>
                <a:cs typeface="Montserrat"/>
                <a:sym typeface="Montserrat"/>
              </a:rPr>
              <a:t>Có thể mở rộng để giải quyết các vấn đề phức tạp hơn.</a:t>
            </a:r>
          </a:p>
        </p:txBody>
      </p:sp>
      <p:sp>
        <p:nvSpPr>
          <p:cNvPr name="TextBox 9" id="9"/>
          <p:cNvSpPr txBox="true"/>
          <p:nvPr/>
        </p:nvSpPr>
        <p:spPr>
          <a:xfrm rot="0">
            <a:off x="1245525" y="6029960"/>
            <a:ext cx="16553399" cy="1188720"/>
          </a:xfrm>
          <a:prstGeom prst="rect">
            <a:avLst/>
          </a:prstGeom>
        </p:spPr>
        <p:txBody>
          <a:bodyPr anchor="t" rtlCol="false" tIns="0" lIns="0" bIns="0" rIns="0">
            <a:spAutoFit/>
          </a:bodyPr>
          <a:lstStyle/>
          <a:p>
            <a:pPr algn="l">
              <a:lnSpc>
                <a:spcPts val="4890"/>
              </a:lnSpc>
              <a:spcBef>
                <a:spcPct val="0"/>
              </a:spcBef>
            </a:pPr>
            <a:r>
              <a:rPr lang="en-US" b="true" sz="3000" spc="179">
                <a:solidFill>
                  <a:srgbClr val="000000"/>
                </a:solidFill>
                <a:latin typeface="Montserrat Medium"/>
                <a:ea typeface="Montserrat Medium"/>
                <a:cs typeface="Montserrat Medium"/>
                <a:sym typeface="Montserrat Medium"/>
              </a:rPr>
              <a:t>Nguyên tắc tối đa hóa tiện ích kỳ vọng cho phép tìm hành động mang lại giá trị cao nhất trong điều kiện không chắc chắn.</a:t>
            </a:r>
          </a:p>
        </p:txBody>
      </p:sp>
      <p:sp>
        <p:nvSpPr>
          <p:cNvPr name="TextBox 10" id="10"/>
          <p:cNvSpPr txBox="true"/>
          <p:nvPr/>
        </p:nvSpPr>
        <p:spPr>
          <a:xfrm rot="0">
            <a:off x="503099" y="4981575"/>
            <a:ext cx="6706195" cy="762635"/>
          </a:xfrm>
          <a:prstGeom prst="rect">
            <a:avLst/>
          </a:prstGeom>
        </p:spPr>
        <p:txBody>
          <a:bodyPr anchor="t" rtlCol="false" tIns="0" lIns="0" bIns="0" rIns="0">
            <a:spAutoFit/>
          </a:bodyPr>
          <a:lstStyle/>
          <a:p>
            <a:pPr algn="ctr" marL="863601" indent="-431801" lvl="1">
              <a:lnSpc>
                <a:spcPts val="6520"/>
              </a:lnSpc>
              <a:buFont typeface="Arial"/>
              <a:buChar char="•"/>
            </a:pPr>
            <a:r>
              <a:rPr lang="en-US" b="true" sz="4000" spc="240">
                <a:solidFill>
                  <a:srgbClr val="000000"/>
                </a:solidFill>
                <a:latin typeface="Montserrat Bold"/>
                <a:ea typeface="Montserrat Bold"/>
                <a:cs typeface="Montserrat Bold"/>
                <a:sym typeface="Montserrat Bold"/>
              </a:rPr>
              <a:t>Tối ưu hóa hiệu quả</a:t>
            </a:r>
          </a:p>
        </p:txBody>
      </p:sp>
      <p:sp>
        <p:nvSpPr>
          <p:cNvPr name="TextBox 11" id="11"/>
          <p:cNvSpPr txBox="true"/>
          <p:nvPr/>
        </p:nvSpPr>
        <p:spPr>
          <a:xfrm rot="0">
            <a:off x="1245525" y="8403907"/>
            <a:ext cx="16013775" cy="1188720"/>
          </a:xfrm>
          <a:prstGeom prst="rect">
            <a:avLst/>
          </a:prstGeom>
        </p:spPr>
        <p:txBody>
          <a:bodyPr anchor="t" rtlCol="false" tIns="0" lIns="0" bIns="0" rIns="0">
            <a:spAutoFit/>
          </a:bodyPr>
          <a:lstStyle/>
          <a:p>
            <a:pPr algn="l">
              <a:lnSpc>
                <a:spcPts val="4890"/>
              </a:lnSpc>
              <a:spcBef>
                <a:spcPct val="0"/>
              </a:spcBef>
            </a:pPr>
            <a:r>
              <a:rPr lang="en-US" b="true" sz="3000" spc="179">
                <a:solidFill>
                  <a:srgbClr val="000000"/>
                </a:solidFill>
                <a:latin typeface="Montserrat Medium"/>
                <a:ea typeface="Montserrat Medium"/>
                <a:cs typeface="Montserrat Medium"/>
                <a:sym typeface="Montserrat Medium"/>
              </a:rPr>
              <a:t>Các công cụ như giá trị của thông tin (VOI) giúp định lượng lợi ích của thông tin bổ sung, hỗ trợ ra quyết định hiệu quả hơn.</a:t>
            </a:r>
          </a:p>
        </p:txBody>
      </p:sp>
      <p:sp>
        <p:nvSpPr>
          <p:cNvPr name="TextBox 12" id="12"/>
          <p:cNvSpPr txBox="true"/>
          <p:nvPr/>
        </p:nvSpPr>
        <p:spPr>
          <a:xfrm rot="0">
            <a:off x="584388" y="7456805"/>
            <a:ext cx="11636276" cy="762635"/>
          </a:xfrm>
          <a:prstGeom prst="rect">
            <a:avLst/>
          </a:prstGeom>
        </p:spPr>
        <p:txBody>
          <a:bodyPr anchor="t" rtlCol="false" tIns="0" lIns="0" bIns="0" rIns="0">
            <a:spAutoFit/>
          </a:bodyPr>
          <a:lstStyle/>
          <a:p>
            <a:pPr algn="ctr" marL="863601" indent="-431801" lvl="1">
              <a:lnSpc>
                <a:spcPts val="6520"/>
              </a:lnSpc>
              <a:buFont typeface="Arial"/>
              <a:buChar char="•"/>
            </a:pPr>
            <a:r>
              <a:rPr lang="en-US" b="true" sz="4000" spc="240">
                <a:solidFill>
                  <a:srgbClr val="000000"/>
                </a:solidFill>
                <a:latin typeface="Montserrat Bold"/>
                <a:ea typeface="Montserrat Bold"/>
                <a:cs typeface="Montserrat Bold"/>
                <a:sym typeface="Montserrat Bold"/>
              </a:rPr>
              <a:t>Hỗ trợ ra quyết định có cơ sở dữ liệu</a:t>
            </a:r>
          </a:p>
        </p:txBody>
      </p:sp>
      <p:sp>
        <p:nvSpPr>
          <p:cNvPr name="TextBox 13" id="13"/>
          <p:cNvSpPr txBox="true"/>
          <p:nvPr/>
        </p:nvSpPr>
        <p:spPr>
          <a:xfrm rot="0">
            <a:off x="16967853" y="9201150"/>
            <a:ext cx="746641"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83</a:t>
            </a:r>
          </a:p>
        </p:txBody>
      </p:sp>
    </p:spTree>
  </p:cSld>
  <p:clrMapOvr>
    <a:masterClrMapping/>
  </p:clrMapOvr>
</p:sld>
</file>

<file path=ppt/slides/slide8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pic>
        <p:nvPicPr>
          <p:cNvPr name="Picture 3" id="3"/>
          <p:cNvPicPr>
            <a:picLocks noChangeAspect="true"/>
          </p:cNvPicPr>
          <p:nvPr/>
        </p:nvPicPr>
        <p:blipFill>
          <a:blip r:embed="rId3"/>
          <a:srcRect l="0" t="0" r="0" b="0"/>
          <a:stretch>
            <a:fillRect/>
          </a:stretch>
        </p:blipFill>
        <p:spPr>
          <a:xfrm flipH="false" flipV="false" rot="0">
            <a:off x="12135338" y="463478"/>
            <a:ext cx="1067530" cy="1073579"/>
          </a:xfrm>
          <a:prstGeom prst="rect">
            <a:avLst/>
          </a:prstGeom>
        </p:spPr>
      </p:pic>
      <p:sp>
        <p:nvSpPr>
          <p:cNvPr name="TextBox 4" id="4"/>
          <p:cNvSpPr txBox="true"/>
          <p:nvPr/>
        </p:nvSpPr>
        <p:spPr>
          <a:xfrm rot="0">
            <a:off x="6476226" y="177028"/>
            <a:ext cx="5335548" cy="1148715"/>
          </a:xfrm>
          <a:prstGeom prst="rect">
            <a:avLst/>
          </a:prstGeom>
        </p:spPr>
        <p:txBody>
          <a:bodyPr anchor="t" rtlCol="false" tIns="0" lIns="0" bIns="0" rIns="0">
            <a:spAutoFit/>
          </a:bodyPr>
          <a:lstStyle/>
          <a:p>
            <a:pPr algn="ctr">
              <a:lnSpc>
                <a:spcPts val="9780"/>
              </a:lnSpc>
              <a:spcBef>
                <a:spcPct val="0"/>
              </a:spcBef>
            </a:pPr>
            <a:r>
              <a:rPr lang="en-US" b="true" sz="6000" spc="359">
                <a:solidFill>
                  <a:srgbClr val="000000"/>
                </a:solidFill>
                <a:latin typeface="Montserrat Bold"/>
                <a:ea typeface="Montserrat Bold"/>
                <a:cs typeface="Montserrat Bold"/>
                <a:sym typeface="Montserrat Bold"/>
              </a:rPr>
              <a:t>Nhược điểm</a:t>
            </a:r>
          </a:p>
        </p:txBody>
      </p:sp>
      <p:sp>
        <p:nvSpPr>
          <p:cNvPr name="TextBox 5" id="5"/>
          <p:cNvSpPr txBox="true"/>
          <p:nvPr/>
        </p:nvSpPr>
        <p:spPr>
          <a:xfrm rot="0">
            <a:off x="498683" y="1496214"/>
            <a:ext cx="10751619" cy="1581988"/>
          </a:xfrm>
          <a:prstGeom prst="rect">
            <a:avLst/>
          </a:prstGeom>
        </p:spPr>
        <p:txBody>
          <a:bodyPr anchor="t" rtlCol="false" tIns="0" lIns="0" bIns="0" rIns="0">
            <a:spAutoFit/>
          </a:bodyPr>
          <a:lstStyle/>
          <a:p>
            <a:pPr algn="l" marL="861996" indent="-430998" lvl="1">
              <a:lnSpc>
                <a:spcPts val="6507"/>
              </a:lnSpc>
              <a:buFont typeface="Arial"/>
              <a:buChar char="•"/>
            </a:pPr>
            <a:r>
              <a:rPr lang="en-US" b="true" sz="3992" spc="239">
                <a:solidFill>
                  <a:srgbClr val="000000"/>
                </a:solidFill>
                <a:latin typeface="Montserrat Bold"/>
                <a:ea typeface="Montserrat Bold"/>
                <a:cs typeface="Montserrat Bold"/>
                <a:sym typeface="Montserrat Bold"/>
              </a:rPr>
              <a:t>Đơn giản hóa thực tế</a:t>
            </a:r>
          </a:p>
          <a:p>
            <a:pPr algn="l">
              <a:lnSpc>
                <a:spcPts val="6519"/>
              </a:lnSpc>
            </a:pPr>
          </a:p>
        </p:txBody>
      </p:sp>
      <p:sp>
        <p:nvSpPr>
          <p:cNvPr name="TextBox 6" id="6"/>
          <p:cNvSpPr txBox="true"/>
          <p:nvPr/>
        </p:nvSpPr>
        <p:spPr>
          <a:xfrm rot="0">
            <a:off x="1028700" y="2556232"/>
            <a:ext cx="16553399" cy="1807845"/>
          </a:xfrm>
          <a:prstGeom prst="rect">
            <a:avLst/>
          </a:prstGeom>
        </p:spPr>
        <p:txBody>
          <a:bodyPr anchor="t" rtlCol="false" tIns="0" lIns="0" bIns="0" rIns="0">
            <a:spAutoFit/>
          </a:bodyPr>
          <a:lstStyle/>
          <a:p>
            <a:pPr algn="l">
              <a:lnSpc>
                <a:spcPts val="4890"/>
              </a:lnSpc>
              <a:spcBef>
                <a:spcPct val="0"/>
              </a:spcBef>
            </a:pPr>
            <a:r>
              <a:rPr lang="en-US" b="true" sz="3000" spc="179">
                <a:solidFill>
                  <a:srgbClr val="000000"/>
                </a:solidFill>
                <a:latin typeface="Montserrat Medium"/>
                <a:ea typeface="Montserrat Medium"/>
                <a:cs typeface="Montserrat Medium"/>
                <a:sym typeface="Montserrat Medium"/>
              </a:rPr>
              <a:t>Phương pháp này giả định rằng tất cả các yếu tố như xác suất, tiện ích, và các trạng thái có thể được xác định rõ ràng và chính xác, điều không phải lúc nào cũng thực tế.</a:t>
            </a:r>
          </a:p>
        </p:txBody>
      </p:sp>
      <p:sp>
        <p:nvSpPr>
          <p:cNvPr name="TextBox 7" id="7"/>
          <p:cNvSpPr txBox="true"/>
          <p:nvPr/>
        </p:nvSpPr>
        <p:spPr>
          <a:xfrm rot="0">
            <a:off x="580062" y="4599529"/>
            <a:ext cx="17789317" cy="712748"/>
          </a:xfrm>
          <a:prstGeom prst="rect">
            <a:avLst/>
          </a:prstGeom>
        </p:spPr>
        <p:txBody>
          <a:bodyPr anchor="t" rtlCol="false" tIns="0" lIns="0" bIns="0" rIns="0">
            <a:spAutoFit/>
          </a:bodyPr>
          <a:lstStyle/>
          <a:p>
            <a:pPr algn="l" marL="797228" indent="-398614" lvl="1">
              <a:lnSpc>
                <a:spcPts val="6018"/>
              </a:lnSpc>
              <a:buFont typeface="Arial"/>
              <a:buChar char="•"/>
            </a:pPr>
            <a:r>
              <a:rPr lang="en-US" b="true" sz="3692" spc="221">
                <a:solidFill>
                  <a:srgbClr val="000000"/>
                </a:solidFill>
                <a:latin typeface="Montserrat Bold"/>
                <a:ea typeface="Montserrat Bold"/>
                <a:cs typeface="Montserrat Bold"/>
                <a:sym typeface="Montserrat Bold"/>
              </a:rPr>
              <a:t>Khó khăn trong việc lấy tiện ích trong hệ thống phức tạp</a:t>
            </a:r>
          </a:p>
        </p:txBody>
      </p:sp>
      <p:sp>
        <p:nvSpPr>
          <p:cNvPr name="TextBox 8" id="8"/>
          <p:cNvSpPr txBox="true"/>
          <p:nvPr/>
        </p:nvSpPr>
        <p:spPr>
          <a:xfrm rot="0">
            <a:off x="1028700" y="6533837"/>
            <a:ext cx="16553399" cy="1188720"/>
          </a:xfrm>
          <a:prstGeom prst="rect">
            <a:avLst/>
          </a:prstGeom>
        </p:spPr>
        <p:txBody>
          <a:bodyPr anchor="t" rtlCol="false" tIns="0" lIns="0" bIns="0" rIns="0">
            <a:spAutoFit/>
          </a:bodyPr>
          <a:lstStyle/>
          <a:p>
            <a:pPr algn="l">
              <a:lnSpc>
                <a:spcPts val="4890"/>
              </a:lnSpc>
              <a:spcBef>
                <a:spcPct val="0"/>
              </a:spcBef>
            </a:pPr>
            <a:r>
              <a:rPr lang="en-US" b="true" sz="3000" spc="179">
                <a:solidFill>
                  <a:srgbClr val="000000"/>
                </a:solidFill>
                <a:latin typeface="Montserrat Medium"/>
                <a:ea typeface="Montserrat Medium"/>
                <a:cs typeface="Montserrat Medium"/>
                <a:sym typeface="Montserrat Medium"/>
              </a:rPr>
              <a:t>Không phù hợp với các tình huống có các hành động liên tục hoặc phụ thuộc vào thời gian, chẳng hạn như việc lập kế hoạch dài hạn.</a:t>
            </a:r>
          </a:p>
        </p:txBody>
      </p:sp>
      <p:sp>
        <p:nvSpPr>
          <p:cNvPr name="TextBox 9" id="9"/>
          <p:cNvSpPr txBox="true"/>
          <p:nvPr/>
        </p:nvSpPr>
        <p:spPr>
          <a:xfrm rot="0">
            <a:off x="498683" y="5569452"/>
            <a:ext cx="14144873" cy="762635"/>
          </a:xfrm>
          <a:prstGeom prst="rect">
            <a:avLst/>
          </a:prstGeom>
        </p:spPr>
        <p:txBody>
          <a:bodyPr anchor="t" rtlCol="false" tIns="0" lIns="0" bIns="0" rIns="0">
            <a:spAutoFit/>
          </a:bodyPr>
          <a:lstStyle/>
          <a:p>
            <a:pPr algn="ctr" marL="863601" indent="-431801" lvl="1">
              <a:lnSpc>
                <a:spcPts val="6520"/>
              </a:lnSpc>
              <a:buFont typeface="Arial"/>
              <a:buChar char="•"/>
            </a:pPr>
            <a:r>
              <a:rPr lang="en-US" b="true" sz="4000" spc="240">
                <a:solidFill>
                  <a:srgbClr val="000000"/>
                </a:solidFill>
                <a:latin typeface="Montserrat Bold"/>
                <a:ea typeface="Montserrat Bold"/>
                <a:cs typeface="Montserrat Bold"/>
                <a:sym typeface="Montserrat Bold"/>
              </a:rPr>
              <a:t>Không tính đến thời gian hoặc động lực học</a:t>
            </a:r>
          </a:p>
        </p:txBody>
      </p:sp>
      <p:sp>
        <p:nvSpPr>
          <p:cNvPr name="TextBox 10" id="10"/>
          <p:cNvSpPr txBox="true"/>
          <p:nvPr/>
        </p:nvSpPr>
        <p:spPr>
          <a:xfrm rot="0">
            <a:off x="1028700" y="8744092"/>
            <a:ext cx="16591975" cy="1188720"/>
          </a:xfrm>
          <a:prstGeom prst="rect">
            <a:avLst/>
          </a:prstGeom>
        </p:spPr>
        <p:txBody>
          <a:bodyPr anchor="t" rtlCol="false" tIns="0" lIns="0" bIns="0" rIns="0">
            <a:spAutoFit/>
          </a:bodyPr>
          <a:lstStyle/>
          <a:p>
            <a:pPr algn="l">
              <a:lnSpc>
                <a:spcPts val="4890"/>
              </a:lnSpc>
              <a:spcBef>
                <a:spcPct val="0"/>
              </a:spcBef>
            </a:pPr>
            <a:r>
              <a:rPr lang="en-US" b="true" sz="3000" spc="179">
                <a:solidFill>
                  <a:srgbClr val="000000"/>
                </a:solidFill>
                <a:latin typeface="Montserrat Medium"/>
                <a:ea typeface="Montserrat Medium"/>
                <a:cs typeface="Montserrat Medium"/>
                <a:sym typeface="Montserrat Medium"/>
              </a:rPr>
              <a:t>Khi số lượng trạng thái, hành động, hoặc thông tin tăng lên, chi phí tính toán tiện ích kỳ vọng có thể tăng đáng kể.</a:t>
            </a:r>
          </a:p>
        </p:txBody>
      </p:sp>
      <p:sp>
        <p:nvSpPr>
          <p:cNvPr name="TextBox 11" id="11"/>
          <p:cNvSpPr txBox="true"/>
          <p:nvPr/>
        </p:nvSpPr>
        <p:spPr>
          <a:xfrm rot="0">
            <a:off x="580062" y="7876683"/>
            <a:ext cx="9598223" cy="762635"/>
          </a:xfrm>
          <a:prstGeom prst="rect">
            <a:avLst/>
          </a:prstGeom>
        </p:spPr>
        <p:txBody>
          <a:bodyPr anchor="t" rtlCol="false" tIns="0" lIns="0" bIns="0" rIns="0">
            <a:spAutoFit/>
          </a:bodyPr>
          <a:lstStyle/>
          <a:p>
            <a:pPr algn="ctr" marL="863601" indent="-431801" lvl="1">
              <a:lnSpc>
                <a:spcPts val="6520"/>
              </a:lnSpc>
              <a:buFont typeface="Arial"/>
              <a:buChar char="•"/>
            </a:pPr>
            <a:r>
              <a:rPr lang="en-US" b="true" sz="4000" spc="240">
                <a:solidFill>
                  <a:srgbClr val="000000"/>
                </a:solidFill>
                <a:latin typeface="Montserrat Bold"/>
                <a:ea typeface="Montserrat Bold"/>
                <a:cs typeface="Montserrat Bold"/>
                <a:sym typeface="Montserrat Bold"/>
              </a:rPr>
              <a:t>Chi phí tính toán khi mở rộng</a:t>
            </a:r>
          </a:p>
        </p:txBody>
      </p:sp>
      <p:sp>
        <p:nvSpPr>
          <p:cNvPr name="TextBox 12" id="12"/>
          <p:cNvSpPr txBox="true"/>
          <p:nvPr/>
        </p:nvSpPr>
        <p:spPr>
          <a:xfrm rot="0">
            <a:off x="16940767" y="9201150"/>
            <a:ext cx="800814"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84</a:t>
            </a:r>
          </a:p>
        </p:txBody>
      </p:sp>
    </p:spTree>
  </p:cSld>
  <p:clrMapOvr>
    <a:masterClrMapping/>
  </p:clrMapOvr>
</p:sld>
</file>

<file path=ppt/slides/slide8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514350" y="4903597"/>
            <a:ext cx="17259300" cy="1172210"/>
          </a:xfrm>
          <a:prstGeom prst="rect">
            <a:avLst/>
          </a:prstGeom>
        </p:spPr>
        <p:txBody>
          <a:bodyPr anchor="t" rtlCol="false" tIns="0" lIns="0" bIns="0" rIns="0">
            <a:spAutoFit/>
          </a:bodyPr>
          <a:lstStyle/>
          <a:p>
            <a:pPr algn="ctr" marL="0" indent="0" lvl="1">
              <a:lnSpc>
                <a:spcPts val="9519"/>
              </a:lnSpc>
            </a:pPr>
            <a:r>
              <a:rPr lang="en-US" b="true" sz="6999" spc="286">
                <a:solidFill>
                  <a:srgbClr val="032649"/>
                </a:solidFill>
                <a:latin typeface="Montserrat Heavy"/>
                <a:ea typeface="Montserrat Heavy"/>
                <a:cs typeface="Montserrat Heavy"/>
                <a:sym typeface="Montserrat Heavy"/>
              </a:rPr>
              <a:t>Hướng phát triển</a:t>
            </a:r>
          </a:p>
        </p:txBody>
      </p:sp>
      <p:sp>
        <p:nvSpPr>
          <p:cNvPr name="TextBox 4" id="4"/>
          <p:cNvSpPr txBox="true"/>
          <p:nvPr/>
        </p:nvSpPr>
        <p:spPr>
          <a:xfrm rot="0">
            <a:off x="8757880" y="3016209"/>
            <a:ext cx="772239" cy="1390650"/>
          </a:xfrm>
          <a:prstGeom prst="rect">
            <a:avLst/>
          </a:prstGeom>
        </p:spPr>
        <p:txBody>
          <a:bodyPr anchor="t" rtlCol="false" tIns="0" lIns="0" bIns="0" rIns="0">
            <a:spAutoFit/>
          </a:bodyPr>
          <a:lstStyle/>
          <a:p>
            <a:pPr algn="ctr">
              <a:lnSpc>
                <a:spcPts val="10799"/>
              </a:lnSpc>
            </a:pPr>
            <a:r>
              <a:rPr lang="en-US" sz="9999">
                <a:solidFill>
                  <a:srgbClr val="032649"/>
                </a:solidFill>
                <a:latin typeface="Sigmar One"/>
                <a:ea typeface="Sigmar One"/>
                <a:cs typeface="Sigmar One"/>
                <a:sym typeface="Sigmar One"/>
              </a:rPr>
              <a:t>3</a:t>
            </a:r>
          </a:p>
        </p:txBody>
      </p:sp>
      <p:sp>
        <p:nvSpPr>
          <p:cNvPr name="Freeform 5" id="5"/>
          <p:cNvSpPr/>
          <p:nvPr/>
        </p:nvSpPr>
        <p:spPr>
          <a:xfrm flipH="false" flipV="false" rot="0">
            <a:off x="-1772987" y="8460512"/>
            <a:ext cx="4051334" cy="2765036"/>
          </a:xfrm>
          <a:custGeom>
            <a:avLst/>
            <a:gdLst/>
            <a:ahLst/>
            <a:cxnLst/>
            <a:rect r="r" b="b" t="t" l="l"/>
            <a:pathLst>
              <a:path h="2765036" w="4051334">
                <a:moveTo>
                  <a:pt x="0" y="0"/>
                </a:moveTo>
                <a:lnTo>
                  <a:pt x="4051334" y="0"/>
                </a:lnTo>
                <a:lnTo>
                  <a:pt x="4051334" y="2765035"/>
                </a:lnTo>
                <a:lnTo>
                  <a:pt x="0" y="27650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1256101">
            <a:off x="15960637" y="-944160"/>
            <a:ext cx="2597326" cy="2796583"/>
          </a:xfrm>
          <a:custGeom>
            <a:avLst/>
            <a:gdLst/>
            <a:ahLst/>
            <a:cxnLst/>
            <a:rect r="r" b="b" t="t" l="l"/>
            <a:pathLst>
              <a:path h="2796583" w="2597326">
                <a:moveTo>
                  <a:pt x="0" y="0"/>
                </a:moveTo>
                <a:lnTo>
                  <a:pt x="2597326" y="0"/>
                </a:lnTo>
                <a:lnTo>
                  <a:pt x="2597326" y="2796583"/>
                </a:lnTo>
                <a:lnTo>
                  <a:pt x="0" y="27965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false" rot="0">
            <a:off x="17259300" y="8028359"/>
            <a:ext cx="2892762" cy="2919301"/>
          </a:xfrm>
          <a:custGeom>
            <a:avLst/>
            <a:gdLst/>
            <a:ahLst/>
            <a:cxnLst/>
            <a:rect r="r" b="b" t="t" l="l"/>
            <a:pathLst>
              <a:path h="2919301" w="2892762">
                <a:moveTo>
                  <a:pt x="0" y="0"/>
                </a:moveTo>
                <a:lnTo>
                  <a:pt x="2892762" y="0"/>
                </a:lnTo>
                <a:lnTo>
                  <a:pt x="2892762" y="2919300"/>
                </a:lnTo>
                <a:lnTo>
                  <a:pt x="0" y="29193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TextBox 8" id="8"/>
          <p:cNvSpPr txBox="true"/>
          <p:nvPr/>
        </p:nvSpPr>
        <p:spPr>
          <a:xfrm rot="0">
            <a:off x="16967318" y="9201150"/>
            <a:ext cx="747712"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85</a:t>
            </a:r>
          </a:p>
        </p:txBody>
      </p:sp>
    </p:spTree>
  </p:cSld>
  <p:clrMapOvr>
    <a:masterClrMapping/>
  </p:clrMapOvr>
</p:sld>
</file>

<file path=ppt/slides/slide8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5332809" y="790575"/>
            <a:ext cx="7622381" cy="1148715"/>
          </a:xfrm>
          <a:prstGeom prst="rect">
            <a:avLst/>
          </a:prstGeom>
        </p:spPr>
        <p:txBody>
          <a:bodyPr anchor="t" rtlCol="false" tIns="0" lIns="0" bIns="0" rIns="0">
            <a:spAutoFit/>
          </a:bodyPr>
          <a:lstStyle/>
          <a:p>
            <a:pPr algn="ctr">
              <a:lnSpc>
                <a:spcPts val="9780"/>
              </a:lnSpc>
              <a:spcBef>
                <a:spcPct val="0"/>
              </a:spcBef>
            </a:pPr>
            <a:r>
              <a:rPr lang="en-US" b="true" sz="6000" spc="359">
                <a:solidFill>
                  <a:srgbClr val="000000"/>
                </a:solidFill>
                <a:latin typeface="Montserrat Bold"/>
                <a:ea typeface="Montserrat Bold"/>
                <a:cs typeface="Montserrat Bold"/>
                <a:sym typeface="Montserrat Bold"/>
              </a:rPr>
              <a:t>Hướng phát triển</a:t>
            </a:r>
          </a:p>
        </p:txBody>
      </p:sp>
      <p:sp>
        <p:nvSpPr>
          <p:cNvPr name="TextBox 4" id="4"/>
          <p:cNvSpPr txBox="true"/>
          <p:nvPr/>
        </p:nvSpPr>
        <p:spPr>
          <a:xfrm rot="0">
            <a:off x="16955292" y="9201150"/>
            <a:ext cx="771763"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86</a:t>
            </a:r>
          </a:p>
        </p:txBody>
      </p:sp>
      <p:sp>
        <p:nvSpPr>
          <p:cNvPr name="TextBox 5" id="5"/>
          <p:cNvSpPr txBox="true"/>
          <p:nvPr/>
        </p:nvSpPr>
        <p:spPr>
          <a:xfrm rot="0">
            <a:off x="1431524" y="2027809"/>
            <a:ext cx="15827776" cy="8338502"/>
          </a:xfrm>
          <a:prstGeom prst="rect">
            <a:avLst/>
          </a:prstGeom>
        </p:spPr>
        <p:txBody>
          <a:bodyPr anchor="t" rtlCol="false" tIns="0" lIns="0" bIns="0" rIns="0">
            <a:spAutoFit/>
          </a:bodyPr>
          <a:lstStyle/>
          <a:p>
            <a:pPr algn="just" marL="755651" indent="-377825" lvl="1">
              <a:lnSpc>
                <a:spcPts val="6615"/>
              </a:lnSpc>
              <a:buFont typeface="Arial"/>
              <a:buChar char="•"/>
            </a:pPr>
            <a:r>
              <a:rPr lang="en-US" sz="3500" spc="210">
                <a:solidFill>
                  <a:srgbClr val="000000"/>
                </a:solidFill>
                <a:latin typeface="Montserrat"/>
                <a:ea typeface="Montserrat"/>
                <a:cs typeface="Montserrat"/>
                <a:sym typeface="Montserrat"/>
              </a:rPr>
              <a:t>Ứ</a:t>
            </a:r>
            <a:r>
              <a:rPr lang="en-US" sz="3500" spc="210">
                <a:solidFill>
                  <a:srgbClr val="000000"/>
                </a:solidFill>
                <a:latin typeface="Montserrat"/>
                <a:ea typeface="Montserrat"/>
                <a:cs typeface="Montserrat"/>
                <a:sym typeface="Montserrat"/>
              </a:rPr>
              <a:t>ng dụng trong các </a:t>
            </a:r>
            <a:r>
              <a:rPr lang="en-US" b="true" sz="3500" spc="210">
                <a:solidFill>
                  <a:srgbClr val="000000"/>
                </a:solidFill>
                <a:latin typeface="Montserrat Bold"/>
                <a:ea typeface="Montserrat Bold"/>
                <a:cs typeface="Montserrat Bold"/>
                <a:sym typeface="Montserrat Bold"/>
              </a:rPr>
              <a:t>hệ thống phức tạp</a:t>
            </a:r>
            <a:r>
              <a:rPr lang="en-US" sz="3500" spc="210">
                <a:solidFill>
                  <a:srgbClr val="000000"/>
                </a:solidFill>
                <a:latin typeface="Montserrat"/>
                <a:ea typeface="Montserrat"/>
                <a:cs typeface="Montserrat"/>
                <a:sym typeface="Montserrat"/>
              </a:rPr>
              <a:t>, không chắc chắn và đa mục tiêu.</a:t>
            </a:r>
          </a:p>
          <a:p>
            <a:pPr algn="just">
              <a:lnSpc>
                <a:spcPts val="6615"/>
              </a:lnSpc>
            </a:pPr>
          </a:p>
          <a:p>
            <a:pPr algn="just" marL="755651" indent="-377825" lvl="1">
              <a:lnSpc>
                <a:spcPts val="6615"/>
              </a:lnSpc>
              <a:buFont typeface="Arial"/>
              <a:buChar char="•"/>
            </a:pPr>
            <a:r>
              <a:rPr lang="en-US" sz="3500" spc="210">
                <a:solidFill>
                  <a:srgbClr val="000000"/>
                </a:solidFill>
                <a:latin typeface="Montserrat"/>
                <a:ea typeface="Montserrat"/>
                <a:cs typeface="Montserrat"/>
                <a:sym typeface="Montserrat"/>
              </a:rPr>
              <a:t>Tích hợp các </a:t>
            </a:r>
            <a:r>
              <a:rPr lang="en-US" b="true" sz="3500" spc="210">
                <a:solidFill>
                  <a:srgbClr val="000000"/>
                </a:solidFill>
                <a:latin typeface="Montserrat Bold"/>
                <a:ea typeface="Montserrat Bold"/>
                <a:cs typeface="Montserrat Bold"/>
                <a:sym typeface="Montserrat Bold"/>
              </a:rPr>
              <a:t>công nghệ tiên tiến</a:t>
            </a:r>
            <a:r>
              <a:rPr lang="en-US" sz="3500" spc="210">
                <a:solidFill>
                  <a:srgbClr val="000000"/>
                </a:solidFill>
                <a:latin typeface="Montserrat"/>
                <a:ea typeface="Montserrat"/>
                <a:cs typeface="Montserrat"/>
                <a:sym typeface="Montserrat"/>
              </a:rPr>
              <a:t> như AI, học máy, blockchain, và </a:t>
            </a:r>
            <a:r>
              <a:rPr lang="en-US" b="true" sz="3500" spc="210">
                <a:solidFill>
                  <a:srgbClr val="000000"/>
                </a:solidFill>
                <a:latin typeface="Montserrat Bold"/>
                <a:ea typeface="Montserrat Bold"/>
                <a:cs typeface="Montserrat Bold"/>
                <a:sym typeface="Montserrat Bold"/>
              </a:rPr>
              <a:t>tối ưu hóa thời gian thực</a:t>
            </a:r>
            <a:r>
              <a:rPr lang="en-US" sz="3500" spc="210">
                <a:solidFill>
                  <a:srgbClr val="000000"/>
                </a:solidFill>
                <a:latin typeface="Montserrat"/>
                <a:ea typeface="Montserrat"/>
                <a:cs typeface="Montserrat"/>
                <a:sym typeface="Montserrat"/>
              </a:rPr>
              <a:t> trong các hệ thống hỗ trợ ra quyết định.</a:t>
            </a:r>
          </a:p>
          <a:p>
            <a:pPr algn="just">
              <a:lnSpc>
                <a:spcPts val="6615"/>
              </a:lnSpc>
            </a:pPr>
          </a:p>
          <a:p>
            <a:pPr algn="just" marL="755651" indent="-377825" lvl="1">
              <a:lnSpc>
                <a:spcPts val="6615"/>
              </a:lnSpc>
              <a:buFont typeface="Arial"/>
              <a:buChar char="•"/>
            </a:pPr>
            <a:r>
              <a:rPr lang="en-US" sz="3500" spc="210">
                <a:solidFill>
                  <a:srgbClr val="000000"/>
                </a:solidFill>
                <a:latin typeface="Montserrat"/>
                <a:ea typeface="Montserrat"/>
                <a:cs typeface="Montserrat"/>
                <a:sym typeface="Montserrat"/>
              </a:rPr>
              <a:t>Ứng dụng trong tài chính, quản lý nguồn lực, logistics, y tế, và chính sách công.</a:t>
            </a:r>
          </a:p>
          <a:p>
            <a:pPr algn="just">
              <a:lnSpc>
                <a:spcPts val="6520"/>
              </a:lnSpc>
            </a:pPr>
          </a:p>
        </p:txBody>
      </p:sp>
    </p:spTree>
  </p:cSld>
  <p:clrMapOvr>
    <a:masterClrMapping/>
  </p:clrMapOvr>
</p:sld>
</file>

<file path=ppt/slides/slide8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6" id="6"/>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7" id="7"/>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8" id="8"/>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9" id="9"/>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sp>
        <p:nvSpPr>
          <p:cNvPr name="Freeform 10" id="10"/>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a:ln cap="sq">
            <a:noFill/>
            <a:prstDash val="solid"/>
            <a:miter/>
          </a:ln>
        </p:spPr>
      </p:sp>
      <p:sp>
        <p:nvSpPr>
          <p:cNvPr name="Freeform 11" id="11"/>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a:ln cap="sq">
            <a:noFill/>
            <a:prstDash val="solid"/>
            <a:miter/>
          </a:ln>
        </p:spPr>
      </p:sp>
      <p:sp>
        <p:nvSpPr>
          <p:cNvPr name="Freeform 12" id="12"/>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a:ln cap="sq">
            <a:noFill/>
            <a:prstDash val="solid"/>
            <a:miter/>
          </a:ln>
        </p:spPr>
      </p:sp>
      <p:sp>
        <p:nvSpPr>
          <p:cNvPr name="Freeform 13" id="13"/>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a:ln cap="sq">
            <a:noFill/>
            <a:prstDash val="solid"/>
            <a:miter/>
          </a:ln>
        </p:spPr>
      </p:sp>
      <p:sp>
        <p:nvSpPr>
          <p:cNvPr name="Freeform 14" id="14"/>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a:ln cap="sq">
            <a:noFill/>
            <a:prstDash val="solid"/>
            <a:miter/>
          </a:ln>
        </p:spPr>
      </p:sp>
      <p:sp>
        <p:nvSpPr>
          <p:cNvPr name="TextBox 15" id="15"/>
          <p:cNvSpPr txBox="true"/>
          <p:nvPr/>
        </p:nvSpPr>
        <p:spPr>
          <a:xfrm rot="0">
            <a:off x="1371535" y="3263414"/>
            <a:ext cx="15438007" cy="3961645"/>
          </a:xfrm>
          <a:prstGeom prst="rect">
            <a:avLst/>
          </a:prstGeom>
        </p:spPr>
        <p:txBody>
          <a:bodyPr anchor="t" rtlCol="false" tIns="0" lIns="0" bIns="0" rIns="0">
            <a:spAutoFit/>
          </a:bodyPr>
          <a:lstStyle/>
          <a:p>
            <a:pPr algn="ctr">
              <a:lnSpc>
                <a:spcPts val="15618"/>
              </a:lnSpc>
            </a:pPr>
            <a:r>
              <a:rPr lang="en-US" b="true" sz="12698">
                <a:solidFill>
                  <a:srgbClr val="000000"/>
                </a:solidFill>
                <a:latin typeface="Montserrat Bold"/>
                <a:ea typeface="Montserrat Bold"/>
                <a:cs typeface="Montserrat Bold"/>
                <a:sym typeface="Montserrat Bold"/>
              </a:rPr>
              <a:t>THANKS FOR YOUR ATTENTION</a:t>
            </a:r>
          </a:p>
        </p:txBody>
      </p:sp>
      <p:sp>
        <p:nvSpPr>
          <p:cNvPr name="TextBox 16" id="16"/>
          <p:cNvSpPr txBox="true"/>
          <p:nvPr/>
        </p:nvSpPr>
        <p:spPr>
          <a:xfrm rot="0">
            <a:off x="16960591" y="9201150"/>
            <a:ext cx="761167"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87</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TextBox 8" id="8"/>
          <p:cNvSpPr txBox="true"/>
          <p:nvPr/>
        </p:nvSpPr>
        <p:spPr>
          <a:xfrm rot="0">
            <a:off x="1028700" y="1701923"/>
            <a:ext cx="16230600" cy="2158365"/>
          </a:xfrm>
          <a:prstGeom prst="rect">
            <a:avLst/>
          </a:prstGeom>
        </p:spPr>
        <p:txBody>
          <a:bodyPr anchor="t" rtlCol="false" tIns="0" lIns="0" bIns="0" rIns="0">
            <a:spAutoFit/>
          </a:bodyPr>
          <a:lstStyle/>
          <a:p>
            <a:pPr algn="l">
              <a:lnSpc>
                <a:spcPts val="4320"/>
              </a:lnSpc>
              <a:spcBef>
                <a:spcPct val="0"/>
              </a:spcBef>
            </a:pPr>
            <a:r>
              <a:rPr lang="en-US" b="true" sz="3200" spc="192">
                <a:solidFill>
                  <a:srgbClr val="000000"/>
                </a:solidFill>
                <a:latin typeface="Montserrat Medium"/>
                <a:ea typeface="Montserrat Medium"/>
                <a:cs typeface="Montserrat Medium"/>
                <a:sym typeface="Montserrat Medium"/>
              </a:rPr>
              <a:t>Ngoài việc so sánh các sự kiện, các toán tử sở thích này có thể được sử dụng để so sánh các sở thích đối với các kết quả không chắc chắn. Một xổ số (lottery) là một tập hợp các xác suất liên kết với một tập hợp các kết quả.</a:t>
            </a:r>
          </a:p>
        </p:txBody>
      </p:sp>
      <p:sp>
        <p:nvSpPr>
          <p:cNvPr name="TextBox 9" id="9"/>
          <p:cNvSpPr txBox="true"/>
          <p:nvPr/>
        </p:nvSpPr>
        <p:spPr>
          <a:xfrm rot="0">
            <a:off x="1118806" y="4311968"/>
            <a:ext cx="16230600" cy="1615440"/>
          </a:xfrm>
          <a:prstGeom prst="rect">
            <a:avLst/>
          </a:prstGeom>
        </p:spPr>
        <p:txBody>
          <a:bodyPr anchor="t" rtlCol="false" tIns="0" lIns="0" bIns="0" rIns="0">
            <a:spAutoFit/>
          </a:bodyPr>
          <a:lstStyle/>
          <a:p>
            <a:pPr algn="l">
              <a:lnSpc>
                <a:spcPts val="4320"/>
              </a:lnSpc>
              <a:spcBef>
                <a:spcPct val="0"/>
              </a:spcBef>
            </a:pPr>
            <a:r>
              <a:rPr lang="en-US" b="true" sz="3200" spc="192">
                <a:solidFill>
                  <a:srgbClr val="000000"/>
                </a:solidFill>
                <a:latin typeface="Montserrat Medium"/>
                <a:ea typeface="Montserrat Medium"/>
                <a:cs typeface="Montserrat Medium"/>
                <a:sym typeface="Montserrat Medium"/>
              </a:rPr>
              <a:t>Ví dụ: Nếu S1, S2, ..., Sn là một tập hợp các kết quả và p1, p2, ..., pn là các xác suất tương ứng của chúng, thì xổ số liên quan đến các kết quả và xác suất này được viết như sau:</a:t>
            </a:r>
          </a:p>
        </p:txBody>
      </p:sp>
      <p:sp>
        <p:nvSpPr>
          <p:cNvPr name="TextBox 10" id="10"/>
          <p:cNvSpPr txBox="true"/>
          <p:nvPr/>
        </p:nvSpPr>
        <p:spPr>
          <a:xfrm rot="0">
            <a:off x="6347212" y="6603682"/>
            <a:ext cx="5773787" cy="529590"/>
          </a:xfrm>
          <a:prstGeom prst="rect">
            <a:avLst/>
          </a:prstGeom>
        </p:spPr>
        <p:txBody>
          <a:bodyPr anchor="t" rtlCol="false" tIns="0" lIns="0" bIns="0" rIns="0">
            <a:spAutoFit/>
          </a:bodyPr>
          <a:lstStyle/>
          <a:p>
            <a:pPr algn="ctr">
              <a:lnSpc>
                <a:spcPts val="4320"/>
              </a:lnSpc>
              <a:spcBef>
                <a:spcPct val="0"/>
              </a:spcBef>
            </a:pPr>
            <a:r>
              <a:rPr lang="en-US" b="true" sz="3200" spc="192">
                <a:solidFill>
                  <a:srgbClr val="000000"/>
                </a:solidFill>
                <a:latin typeface="Montserrat Medium"/>
                <a:ea typeface="Montserrat Medium"/>
                <a:cs typeface="Montserrat Medium"/>
                <a:sym typeface="Montserrat Medium"/>
              </a:rPr>
              <a:t>[S1 : p1; S2 : p2; ...; Sn : pn]</a:t>
            </a:r>
          </a:p>
        </p:txBody>
      </p:sp>
      <p:sp>
        <p:nvSpPr>
          <p:cNvPr name="TextBox 11" id="11"/>
          <p:cNvSpPr txBox="true"/>
          <p:nvPr/>
        </p:nvSpPr>
        <p:spPr>
          <a:xfrm rot="0">
            <a:off x="16966620" y="9201150"/>
            <a:ext cx="784622" cy="725804"/>
          </a:xfrm>
          <a:prstGeom prst="rect">
            <a:avLst/>
          </a:prstGeom>
        </p:spPr>
        <p:txBody>
          <a:bodyPr anchor="t" rtlCol="false" tIns="0" lIns="0" bIns="0" rIns="0">
            <a:spAutoFit/>
          </a:bodyPr>
          <a:lstStyle/>
          <a:p>
            <a:pPr algn="ctr">
              <a:lnSpc>
                <a:spcPts val="5940"/>
              </a:lnSpc>
              <a:spcBef>
                <a:spcPct val="0"/>
              </a:spcBef>
            </a:pPr>
            <a:r>
              <a:rPr lang="en-US" b="true" sz="4400" spc="264">
                <a:solidFill>
                  <a:srgbClr val="000000"/>
                </a:solidFill>
                <a:latin typeface="Montserrat Medium"/>
                <a:ea typeface="Montserrat Medium"/>
                <a:cs typeface="Montserrat Medium"/>
                <a:sym typeface="Montserrat Medium"/>
              </a:rPr>
              <a:t>09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DAGWuIBcbRQ</dc:identifier>
  <dcterms:modified xsi:type="dcterms:W3CDTF">2011-08-01T06:04:30Z</dcterms:modified>
  <cp:revision>1</cp:revision>
  <dc:title>SIMPLE</dc:title>
</cp:coreProperties>
</file>